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8"/>
  </p:notesMasterIdLst>
  <p:sldIdLst>
    <p:sldId id="536" r:id="rId2"/>
    <p:sldId id="537" r:id="rId3"/>
    <p:sldId id="441" r:id="rId4"/>
    <p:sldId id="420" r:id="rId5"/>
    <p:sldId id="421"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443" r:id="rId23"/>
    <p:sldId id="444" r:id="rId24"/>
    <p:sldId id="445" r:id="rId25"/>
    <p:sldId id="446" r:id="rId26"/>
    <p:sldId id="447" r:id="rId27"/>
    <p:sldId id="448" r:id="rId28"/>
    <p:sldId id="449" r:id="rId29"/>
    <p:sldId id="422" r:id="rId30"/>
    <p:sldId id="275" r:id="rId31"/>
    <p:sldId id="281" r:id="rId32"/>
    <p:sldId id="282" r:id="rId33"/>
    <p:sldId id="289" r:id="rId34"/>
    <p:sldId id="290" r:id="rId35"/>
    <p:sldId id="291" r:id="rId36"/>
    <p:sldId id="292" r:id="rId37"/>
    <p:sldId id="293" r:id="rId38"/>
    <p:sldId id="294" r:id="rId39"/>
    <p:sldId id="295" r:id="rId40"/>
    <p:sldId id="296" r:id="rId41"/>
    <p:sldId id="297" r:id="rId42"/>
    <p:sldId id="543" r:id="rId43"/>
    <p:sldId id="562" r:id="rId44"/>
    <p:sldId id="563" r:id="rId45"/>
    <p:sldId id="564" r:id="rId46"/>
    <p:sldId id="565" r:id="rId47"/>
    <p:sldId id="298" r:id="rId48"/>
    <p:sldId id="450" r:id="rId49"/>
    <p:sldId id="613" r:id="rId50"/>
    <p:sldId id="614" r:id="rId51"/>
    <p:sldId id="518" r:id="rId52"/>
    <p:sldId id="519" r:id="rId53"/>
    <p:sldId id="520" r:id="rId54"/>
    <p:sldId id="521" r:id="rId55"/>
    <p:sldId id="612" r:id="rId56"/>
    <p:sldId id="523" r:id="rId57"/>
    <p:sldId id="524" r:id="rId58"/>
    <p:sldId id="567" r:id="rId59"/>
    <p:sldId id="568" r:id="rId60"/>
    <p:sldId id="573" r:id="rId61"/>
    <p:sldId id="574" r:id="rId62"/>
    <p:sldId id="572" r:id="rId63"/>
    <p:sldId id="575" r:id="rId64"/>
    <p:sldId id="576" r:id="rId65"/>
    <p:sldId id="577" r:id="rId66"/>
    <p:sldId id="578" r:id="rId67"/>
    <p:sldId id="579" r:id="rId68"/>
    <p:sldId id="571" r:id="rId69"/>
    <p:sldId id="580" r:id="rId70"/>
    <p:sldId id="581" r:id="rId71"/>
    <p:sldId id="582" r:id="rId72"/>
    <p:sldId id="585" r:id="rId73"/>
    <p:sldId id="586" r:id="rId74"/>
    <p:sldId id="584" r:id="rId75"/>
    <p:sldId id="616" r:id="rId76"/>
    <p:sldId id="595" r:id="rId77"/>
    <p:sldId id="590" r:id="rId78"/>
    <p:sldId id="591" r:id="rId79"/>
    <p:sldId id="592" r:id="rId80"/>
    <p:sldId id="593" r:id="rId81"/>
    <p:sldId id="594" r:id="rId82"/>
    <p:sldId id="596" r:id="rId83"/>
    <p:sldId id="597" r:id="rId84"/>
    <p:sldId id="599" r:id="rId85"/>
    <p:sldId id="600" r:id="rId86"/>
    <p:sldId id="601" r:id="rId87"/>
    <p:sldId id="602" r:id="rId88"/>
    <p:sldId id="605" r:id="rId89"/>
    <p:sldId id="603" r:id="rId90"/>
    <p:sldId id="604" r:id="rId91"/>
    <p:sldId id="607" r:id="rId92"/>
    <p:sldId id="608" r:id="rId93"/>
    <p:sldId id="609" r:id="rId94"/>
    <p:sldId id="610" r:id="rId95"/>
    <p:sldId id="611" r:id="rId96"/>
    <p:sldId id="566" r:id="rId97"/>
    <p:sldId id="454" r:id="rId98"/>
    <p:sldId id="664" r:id="rId99"/>
    <p:sldId id="668" r:id="rId100"/>
    <p:sldId id="669" r:id="rId101"/>
    <p:sldId id="670" r:id="rId102"/>
    <p:sldId id="671" r:id="rId103"/>
    <p:sldId id="665" r:id="rId104"/>
    <p:sldId id="666" r:id="rId105"/>
    <p:sldId id="667" r:id="rId106"/>
    <p:sldId id="673" r:id="rId107"/>
    <p:sldId id="674" r:id="rId108"/>
    <p:sldId id="617" r:id="rId109"/>
    <p:sldId id="675" r:id="rId110"/>
    <p:sldId id="676" r:id="rId111"/>
    <p:sldId id="677" r:id="rId112"/>
    <p:sldId id="678" r:id="rId113"/>
    <p:sldId id="679" r:id="rId114"/>
    <p:sldId id="680" r:id="rId115"/>
    <p:sldId id="681" r:id="rId116"/>
    <p:sldId id="682" r:id="rId117"/>
    <p:sldId id="683" r:id="rId118"/>
    <p:sldId id="684" r:id="rId119"/>
    <p:sldId id="685" r:id="rId120"/>
    <p:sldId id="686" r:id="rId121"/>
    <p:sldId id="687" r:id="rId122"/>
    <p:sldId id="672" r:id="rId123"/>
    <p:sldId id="618" r:id="rId124"/>
    <p:sldId id="619" r:id="rId125"/>
    <p:sldId id="620" r:id="rId126"/>
    <p:sldId id="621" r:id="rId127"/>
    <p:sldId id="622" r:id="rId128"/>
    <p:sldId id="623" r:id="rId129"/>
    <p:sldId id="624" r:id="rId130"/>
    <p:sldId id="625" r:id="rId131"/>
    <p:sldId id="626" r:id="rId132"/>
    <p:sldId id="627" r:id="rId133"/>
    <p:sldId id="689" r:id="rId134"/>
    <p:sldId id="688" r:id="rId135"/>
    <p:sldId id="690" r:id="rId136"/>
    <p:sldId id="661" r:id="rId137"/>
    <p:sldId id="691" r:id="rId138"/>
    <p:sldId id="694" r:id="rId139"/>
    <p:sldId id="635" r:id="rId140"/>
    <p:sldId id="692" r:id="rId141"/>
    <p:sldId id="693" r:id="rId142"/>
    <p:sldId id="633" r:id="rId143"/>
    <p:sldId id="642" r:id="rId144"/>
    <p:sldId id="659" r:id="rId145"/>
    <p:sldId id="656" r:id="rId146"/>
    <p:sldId id="657" r:id="rId147"/>
    <p:sldId id="658" r:id="rId148"/>
    <p:sldId id="465" r:id="rId149"/>
    <p:sldId id="466" r:id="rId150"/>
    <p:sldId id="331" r:id="rId151"/>
    <p:sldId id="329" r:id="rId152"/>
    <p:sldId id="330" r:id="rId153"/>
    <p:sldId id="332" r:id="rId154"/>
    <p:sldId id="333" r:id="rId155"/>
    <p:sldId id="455" r:id="rId156"/>
    <p:sldId id="456" r:id="rId157"/>
    <p:sldId id="457" r:id="rId158"/>
    <p:sldId id="458" r:id="rId159"/>
    <p:sldId id="459" r:id="rId160"/>
    <p:sldId id="460" r:id="rId161"/>
    <p:sldId id="461" r:id="rId162"/>
    <p:sldId id="462" r:id="rId163"/>
    <p:sldId id="463" r:id="rId164"/>
    <p:sldId id="464" r:id="rId165"/>
    <p:sldId id="649" r:id="rId166"/>
    <p:sldId id="650" r:id="rId167"/>
    <p:sldId id="336" r:id="rId168"/>
    <p:sldId id="338" r:id="rId169"/>
    <p:sldId id="470" r:id="rId170"/>
    <p:sldId id="471" r:id="rId171"/>
    <p:sldId id="472" r:id="rId172"/>
    <p:sldId id="473" r:id="rId173"/>
    <p:sldId id="474" r:id="rId174"/>
    <p:sldId id="475" r:id="rId175"/>
    <p:sldId id="476" r:id="rId176"/>
    <p:sldId id="651" r:id="rId177"/>
    <p:sldId id="653" r:id="rId178"/>
    <p:sldId id="654" r:id="rId179"/>
    <p:sldId id="655" r:id="rId180"/>
    <p:sldId id="505" r:id="rId181"/>
    <p:sldId id="497" r:id="rId182"/>
    <p:sldId id="498" r:id="rId183"/>
    <p:sldId id="499" r:id="rId184"/>
    <p:sldId id="500" r:id="rId185"/>
    <p:sldId id="517" r:id="rId186"/>
    <p:sldId id="415" r:id="rId1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24C3EC9-9FAB-4112-9AB1-7A4FCB6BD289}">
          <p14:sldIdLst>
            <p14:sldId id="536"/>
            <p14:sldId id="537"/>
          </p14:sldIdLst>
        </p14:section>
        <p14:section name="Part 1" id="{7AAC6B35-9DC3-46E6-AE33-AC15D28281DE}">
          <p14:sldIdLst>
            <p14:sldId id="441"/>
            <p14:sldId id="420"/>
            <p14:sldId id="421"/>
            <p14:sldId id="258"/>
            <p14:sldId id="259"/>
            <p14:sldId id="260"/>
            <p14:sldId id="261"/>
            <p14:sldId id="262"/>
            <p14:sldId id="263"/>
            <p14:sldId id="264"/>
            <p14:sldId id="265"/>
            <p14:sldId id="266"/>
            <p14:sldId id="267"/>
            <p14:sldId id="268"/>
            <p14:sldId id="269"/>
            <p14:sldId id="270"/>
            <p14:sldId id="271"/>
            <p14:sldId id="272"/>
            <p14:sldId id="273"/>
            <p14:sldId id="443"/>
            <p14:sldId id="444"/>
            <p14:sldId id="445"/>
            <p14:sldId id="446"/>
            <p14:sldId id="447"/>
            <p14:sldId id="448"/>
            <p14:sldId id="449"/>
            <p14:sldId id="422"/>
            <p14:sldId id="275"/>
            <p14:sldId id="281"/>
            <p14:sldId id="282"/>
            <p14:sldId id="289"/>
            <p14:sldId id="290"/>
            <p14:sldId id="291"/>
            <p14:sldId id="292"/>
            <p14:sldId id="293"/>
            <p14:sldId id="294"/>
            <p14:sldId id="295"/>
            <p14:sldId id="296"/>
            <p14:sldId id="297"/>
            <p14:sldId id="543"/>
            <p14:sldId id="562"/>
            <p14:sldId id="563"/>
            <p14:sldId id="564"/>
            <p14:sldId id="565"/>
            <p14:sldId id="298"/>
          </p14:sldIdLst>
        </p14:section>
        <p14:section name="Part 2" id="{76056373-9164-4FB4-B357-FE1E0B4FCBFD}">
          <p14:sldIdLst>
            <p14:sldId id="450"/>
            <p14:sldId id="613"/>
            <p14:sldId id="614"/>
            <p14:sldId id="518"/>
            <p14:sldId id="519"/>
            <p14:sldId id="520"/>
            <p14:sldId id="521"/>
            <p14:sldId id="612"/>
            <p14:sldId id="523"/>
            <p14:sldId id="524"/>
            <p14:sldId id="567"/>
            <p14:sldId id="568"/>
            <p14:sldId id="573"/>
            <p14:sldId id="574"/>
            <p14:sldId id="572"/>
            <p14:sldId id="575"/>
            <p14:sldId id="576"/>
            <p14:sldId id="577"/>
            <p14:sldId id="578"/>
            <p14:sldId id="579"/>
            <p14:sldId id="571"/>
            <p14:sldId id="580"/>
            <p14:sldId id="581"/>
            <p14:sldId id="582"/>
            <p14:sldId id="585"/>
            <p14:sldId id="586"/>
            <p14:sldId id="584"/>
            <p14:sldId id="616"/>
            <p14:sldId id="595"/>
            <p14:sldId id="590"/>
            <p14:sldId id="591"/>
            <p14:sldId id="592"/>
            <p14:sldId id="593"/>
            <p14:sldId id="594"/>
            <p14:sldId id="596"/>
            <p14:sldId id="597"/>
            <p14:sldId id="599"/>
            <p14:sldId id="600"/>
            <p14:sldId id="601"/>
            <p14:sldId id="602"/>
            <p14:sldId id="605"/>
            <p14:sldId id="603"/>
            <p14:sldId id="604"/>
            <p14:sldId id="607"/>
            <p14:sldId id="608"/>
            <p14:sldId id="609"/>
            <p14:sldId id="610"/>
            <p14:sldId id="611"/>
            <p14:sldId id="566"/>
          </p14:sldIdLst>
        </p14:section>
        <p14:section name="Part 3" id="{8373F9D1-54C3-44DD-BA6A-7EA8A5856068}">
          <p14:sldIdLst>
            <p14:sldId id="454"/>
            <p14:sldId id="664"/>
            <p14:sldId id="668"/>
            <p14:sldId id="669"/>
            <p14:sldId id="670"/>
            <p14:sldId id="671"/>
            <p14:sldId id="665"/>
            <p14:sldId id="666"/>
            <p14:sldId id="667"/>
            <p14:sldId id="673"/>
            <p14:sldId id="674"/>
            <p14:sldId id="617"/>
            <p14:sldId id="675"/>
            <p14:sldId id="676"/>
            <p14:sldId id="677"/>
            <p14:sldId id="678"/>
            <p14:sldId id="679"/>
            <p14:sldId id="680"/>
            <p14:sldId id="681"/>
            <p14:sldId id="682"/>
            <p14:sldId id="683"/>
            <p14:sldId id="684"/>
            <p14:sldId id="685"/>
            <p14:sldId id="686"/>
            <p14:sldId id="687"/>
            <p14:sldId id="672"/>
            <p14:sldId id="618"/>
            <p14:sldId id="619"/>
            <p14:sldId id="620"/>
            <p14:sldId id="621"/>
            <p14:sldId id="622"/>
            <p14:sldId id="623"/>
            <p14:sldId id="624"/>
            <p14:sldId id="625"/>
            <p14:sldId id="626"/>
            <p14:sldId id="627"/>
            <p14:sldId id="689"/>
            <p14:sldId id="688"/>
            <p14:sldId id="690"/>
            <p14:sldId id="661"/>
            <p14:sldId id="691"/>
            <p14:sldId id="694"/>
            <p14:sldId id="635"/>
            <p14:sldId id="692"/>
            <p14:sldId id="693"/>
            <p14:sldId id="633"/>
            <p14:sldId id="642"/>
            <p14:sldId id="659"/>
            <p14:sldId id="656"/>
            <p14:sldId id="657"/>
            <p14:sldId id="658"/>
            <p14:sldId id="465"/>
          </p14:sldIdLst>
        </p14:section>
        <p14:section name="Part 4" id="{F473C65C-27B9-4263-A0FF-A39F9135911A}">
          <p14:sldIdLst>
            <p14:sldId id="466"/>
            <p14:sldId id="331"/>
            <p14:sldId id="329"/>
            <p14:sldId id="330"/>
            <p14:sldId id="332"/>
            <p14:sldId id="333"/>
            <p14:sldId id="455"/>
            <p14:sldId id="456"/>
            <p14:sldId id="457"/>
            <p14:sldId id="458"/>
            <p14:sldId id="459"/>
            <p14:sldId id="460"/>
            <p14:sldId id="461"/>
            <p14:sldId id="462"/>
            <p14:sldId id="463"/>
            <p14:sldId id="464"/>
            <p14:sldId id="649"/>
            <p14:sldId id="650"/>
            <p14:sldId id="336"/>
            <p14:sldId id="338"/>
            <p14:sldId id="470"/>
            <p14:sldId id="471"/>
            <p14:sldId id="472"/>
            <p14:sldId id="473"/>
            <p14:sldId id="474"/>
            <p14:sldId id="475"/>
            <p14:sldId id="476"/>
            <p14:sldId id="651"/>
            <p14:sldId id="653"/>
            <p14:sldId id="654"/>
            <p14:sldId id="655"/>
            <p14:sldId id="505"/>
            <p14:sldId id="497"/>
            <p14:sldId id="498"/>
            <p14:sldId id="499"/>
            <p14:sldId id="500"/>
            <p14:sldId id="517"/>
            <p14:sldId id="415"/>
          </p14:sldIdLst>
        </p14:section>
        <p14:section name="Close" id="{E42A3094-8D0D-49C7-B27A-7D4BFEA4241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B1BF"/>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96571" autoAdjust="0"/>
  </p:normalViewPr>
  <p:slideViewPr>
    <p:cSldViewPr>
      <p:cViewPr varScale="1">
        <p:scale>
          <a:sx n="116" d="100"/>
          <a:sy n="116" d="100"/>
        </p:scale>
        <p:origin x="228" y="84"/>
      </p:cViewPr>
      <p:guideLst>
        <p:guide orient="horz" pos="2160"/>
        <p:guide pos="3840"/>
      </p:guideLst>
    </p:cSldViewPr>
  </p:slideViewPr>
  <p:outlineViewPr>
    <p:cViewPr>
      <p:scale>
        <a:sx n="33" d="100"/>
        <a:sy n="33" d="100"/>
      </p:scale>
      <p:origin x="0" y="-60324"/>
    </p:cViewPr>
  </p:outlineViewPr>
  <p:notesTextViewPr>
    <p:cViewPr>
      <p:scale>
        <a:sx n="100" d="100"/>
        <a:sy n="100" d="100"/>
      </p:scale>
      <p:origin x="0" y="0"/>
    </p:cViewPr>
  </p:notesTextViewPr>
  <p:sorterViewPr>
    <p:cViewPr>
      <p:scale>
        <a:sx n="75" d="100"/>
        <a:sy n="75" d="100"/>
      </p:scale>
      <p:origin x="0" y="-4050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907313-CBE5-438E-82D1-F598B6109FBF}" type="doc">
      <dgm:prSet loTypeId="urn:microsoft.com/office/officeart/2005/8/layout/arrow5" loCatId="relationship" qsTypeId="urn:microsoft.com/office/officeart/2005/8/quickstyle/3d6" qsCatId="3D" csTypeId="urn:microsoft.com/office/officeart/2005/8/colors/accent0_3" csCatId="mainScheme" phldr="1"/>
      <dgm:spPr/>
      <dgm:t>
        <a:bodyPr/>
        <a:lstStyle/>
        <a:p>
          <a:endParaRPr lang="en-AU"/>
        </a:p>
      </dgm:t>
    </dgm:pt>
    <dgm:pt modelId="{9090DBC6-F206-4EE6-966A-892B37E8B2D1}">
      <dgm:prSet phldrT="[Text]"/>
      <dgm:spPr/>
      <dgm:t>
        <a:bodyPr/>
        <a:lstStyle/>
        <a:p>
          <a:r>
            <a:rPr lang="en-AU" b="0" i="0" cap="all" baseline="0" dirty="0" smtClean="0">
              <a:latin typeface="Roboto Light" panose="02000000000000000000" pitchFamily="2" charset="0"/>
              <a:ea typeface="Roboto Light" panose="02000000000000000000" pitchFamily="2" charset="0"/>
              <a:cs typeface="Roboto Light" panose="02000000000000000000" pitchFamily="2" charset="0"/>
            </a:rPr>
            <a:t>Business</a:t>
          </a:r>
          <a:endParaRPr lang="en-AU" b="0" i="0" cap="all" baseline="0" dirty="0">
            <a:latin typeface="Roboto Light" panose="02000000000000000000" pitchFamily="2" charset="0"/>
            <a:ea typeface="Roboto Light" panose="02000000000000000000" pitchFamily="2" charset="0"/>
            <a:cs typeface="Roboto Light" panose="02000000000000000000" pitchFamily="2" charset="0"/>
          </a:endParaRPr>
        </a:p>
      </dgm:t>
    </dgm:pt>
    <dgm:pt modelId="{FB0EB3EB-BB46-4C6A-88A6-58D78F9DCBB3}" type="parTrans" cxnId="{6A8FCB6B-82BA-4B12-9701-45C9D2609072}">
      <dgm:prSet/>
      <dgm:spPr/>
      <dgm:t>
        <a:bodyPr/>
        <a:lstStyle/>
        <a:p>
          <a:endParaRPr lang="en-AU"/>
        </a:p>
      </dgm:t>
    </dgm:pt>
    <dgm:pt modelId="{27505E6F-3396-4AAA-9FF9-211511CA8B92}" type="sibTrans" cxnId="{6A8FCB6B-82BA-4B12-9701-45C9D2609072}">
      <dgm:prSet/>
      <dgm:spPr/>
      <dgm:t>
        <a:bodyPr/>
        <a:lstStyle/>
        <a:p>
          <a:endParaRPr lang="en-AU"/>
        </a:p>
      </dgm:t>
    </dgm:pt>
    <dgm:pt modelId="{1130BE1B-8C5F-4030-BF14-9EB41B5EF7FB}">
      <dgm:prSet phldrT="[Text]"/>
      <dgm:spPr/>
      <dgm:t>
        <a:bodyPr/>
        <a:lstStyle/>
        <a:p>
          <a:r>
            <a:rPr lang="en-AU" b="0" i="0" cap="all" baseline="0" dirty="0" smtClean="0">
              <a:latin typeface="Roboto Light" panose="02000000000000000000" pitchFamily="2" charset="0"/>
              <a:ea typeface="Roboto Light" panose="02000000000000000000" pitchFamily="2" charset="0"/>
              <a:cs typeface="Roboto Light" panose="02000000000000000000" pitchFamily="2" charset="0"/>
            </a:rPr>
            <a:t>Technical</a:t>
          </a:r>
          <a:endParaRPr lang="en-AU" b="0" i="0" cap="all" baseline="0" dirty="0">
            <a:latin typeface="Roboto Light" panose="02000000000000000000" pitchFamily="2" charset="0"/>
            <a:ea typeface="Roboto Light" panose="02000000000000000000" pitchFamily="2" charset="0"/>
            <a:cs typeface="Roboto Light" panose="02000000000000000000" pitchFamily="2" charset="0"/>
          </a:endParaRPr>
        </a:p>
      </dgm:t>
    </dgm:pt>
    <dgm:pt modelId="{2B23CC39-5763-4883-8997-ACAEAE8563FD}" type="parTrans" cxnId="{FC923512-56BF-4AA8-B253-E7510FB302B1}">
      <dgm:prSet/>
      <dgm:spPr/>
      <dgm:t>
        <a:bodyPr/>
        <a:lstStyle/>
        <a:p>
          <a:endParaRPr lang="en-AU"/>
        </a:p>
      </dgm:t>
    </dgm:pt>
    <dgm:pt modelId="{DCA85D51-7027-492F-A1F5-EA6A9D5232AF}" type="sibTrans" cxnId="{FC923512-56BF-4AA8-B253-E7510FB302B1}">
      <dgm:prSet/>
      <dgm:spPr/>
      <dgm:t>
        <a:bodyPr/>
        <a:lstStyle/>
        <a:p>
          <a:endParaRPr lang="en-AU"/>
        </a:p>
      </dgm:t>
    </dgm:pt>
    <dgm:pt modelId="{FD93B691-9B18-4064-AA1B-9CD400A56DFE}">
      <dgm:prSet phldrT="[Text]"/>
      <dgm:spPr/>
      <dgm:t>
        <a:bodyPr/>
        <a:lstStyle/>
        <a:p>
          <a:r>
            <a:rPr lang="en-AU" b="0" i="0" cap="all" baseline="0" dirty="0" smtClean="0">
              <a:latin typeface="Roboto Light" panose="02000000000000000000" pitchFamily="2" charset="0"/>
              <a:ea typeface="Roboto Light" panose="02000000000000000000" pitchFamily="2" charset="0"/>
              <a:cs typeface="Roboto Light" panose="02000000000000000000" pitchFamily="2" charset="0"/>
            </a:rPr>
            <a:t>Users</a:t>
          </a:r>
          <a:endParaRPr lang="en-AU" b="0" i="0" cap="all" baseline="0" dirty="0">
            <a:latin typeface="Roboto Light" panose="02000000000000000000" pitchFamily="2" charset="0"/>
            <a:ea typeface="Roboto Light" panose="02000000000000000000" pitchFamily="2" charset="0"/>
            <a:cs typeface="Roboto Light" panose="02000000000000000000" pitchFamily="2" charset="0"/>
          </a:endParaRPr>
        </a:p>
      </dgm:t>
    </dgm:pt>
    <dgm:pt modelId="{64E34A80-2A89-4E09-9511-449F2139BE09}" type="parTrans" cxnId="{321D9D21-749A-42B4-B47F-A0AE6996C227}">
      <dgm:prSet/>
      <dgm:spPr/>
      <dgm:t>
        <a:bodyPr/>
        <a:lstStyle/>
        <a:p>
          <a:endParaRPr lang="en-AU"/>
        </a:p>
      </dgm:t>
    </dgm:pt>
    <dgm:pt modelId="{9BE42B5F-7338-4E20-94F9-B25DEE39FD38}" type="sibTrans" cxnId="{321D9D21-749A-42B4-B47F-A0AE6996C227}">
      <dgm:prSet/>
      <dgm:spPr/>
      <dgm:t>
        <a:bodyPr/>
        <a:lstStyle/>
        <a:p>
          <a:endParaRPr lang="en-AU"/>
        </a:p>
      </dgm:t>
    </dgm:pt>
    <dgm:pt modelId="{A577DAB6-58A9-498F-AEAF-EF5BC5A52E01}">
      <dgm:prSet phldrT="[Text]"/>
      <dgm:spPr/>
      <dgm:t>
        <a:bodyPr/>
        <a:lstStyle/>
        <a:p>
          <a:r>
            <a:rPr lang="en-AU" b="0" i="0" cap="all" baseline="0" dirty="0" smtClean="0">
              <a:latin typeface="Roboto Light" panose="02000000000000000000" pitchFamily="2" charset="0"/>
              <a:ea typeface="Roboto Light" panose="02000000000000000000" pitchFamily="2" charset="0"/>
              <a:cs typeface="Roboto Light" panose="02000000000000000000" pitchFamily="2" charset="0"/>
            </a:rPr>
            <a:t>Customer</a:t>
          </a:r>
          <a:endParaRPr lang="en-AU" b="0" i="0" cap="all" baseline="0" dirty="0">
            <a:latin typeface="Roboto Light" panose="02000000000000000000" pitchFamily="2" charset="0"/>
            <a:ea typeface="Roboto Light" panose="02000000000000000000" pitchFamily="2" charset="0"/>
            <a:cs typeface="Roboto Light" panose="02000000000000000000" pitchFamily="2" charset="0"/>
          </a:endParaRPr>
        </a:p>
      </dgm:t>
    </dgm:pt>
    <dgm:pt modelId="{FD5D08D6-F169-453A-AD81-677A58B2F943}" type="parTrans" cxnId="{FA7FDF3C-B037-4B35-9661-0C858FE70F30}">
      <dgm:prSet/>
      <dgm:spPr/>
      <dgm:t>
        <a:bodyPr/>
        <a:lstStyle/>
        <a:p>
          <a:endParaRPr lang="en-AU"/>
        </a:p>
      </dgm:t>
    </dgm:pt>
    <dgm:pt modelId="{3D63E83A-BDAB-4EF9-92D4-2FDD0A92526F}" type="sibTrans" cxnId="{FA7FDF3C-B037-4B35-9661-0C858FE70F30}">
      <dgm:prSet/>
      <dgm:spPr/>
      <dgm:t>
        <a:bodyPr/>
        <a:lstStyle/>
        <a:p>
          <a:endParaRPr lang="en-AU"/>
        </a:p>
      </dgm:t>
    </dgm:pt>
    <dgm:pt modelId="{064F10C8-B914-4116-A3F9-8A43EB78B6F8}">
      <dgm:prSet phldrT="[Text]"/>
      <dgm:spPr/>
      <dgm:t>
        <a:bodyPr/>
        <a:lstStyle/>
        <a:p>
          <a:r>
            <a:rPr lang="en-AU" b="0" i="0" cap="all" baseline="0" dirty="0" smtClean="0">
              <a:latin typeface="Roboto Light" panose="02000000000000000000" pitchFamily="2" charset="0"/>
              <a:ea typeface="Roboto Light" panose="02000000000000000000" pitchFamily="2" charset="0"/>
              <a:cs typeface="Roboto Light" panose="02000000000000000000" pitchFamily="2" charset="0"/>
            </a:rPr>
            <a:t>Customer Representative</a:t>
          </a:r>
          <a:endParaRPr lang="en-AU" b="0" i="0" cap="all" baseline="0" dirty="0">
            <a:latin typeface="Roboto Light" panose="02000000000000000000" pitchFamily="2" charset="0"/>
            <a:ea typeface="Roboto Light" panose="02000000000000000000" pitchFamily="2" charset="0"/>
            <a:cs typeface="Roboto Light" panose="02000000000000000000" pitchFamily="2" charset="0"/>
          </a:endParaRPr>
        </a:p>
      </dgm:t>
    </dgm:pt>
    <dgm:pt modelId="{72544AD7-E046-40F5-83C2-0C17D8A7B820}" type="parTrans" cxnId="{EA623F80-ED3A-4A9E-AE53-E036CE88E09F}">
      <dgm:prSet/>
      <dgm:spPr/>
      <dgm:t>
        <a:bodyPr/>
        <a:lstStyle/>
        <a:p>
          <a:endParaRPr lang="en-AU"/>
        </a:p>
      </dgm:t>
    </dgm:pt>
    <dgm:pt modelId="{32EA375A-8E6B-4E35-AB85-41E2F4BFBEC3}" type="sibTrans" cxnId="{EA623F80-ED3A-4A9E-AE53-E036CE88E09F}">
      <dgm:prSet/>
      <dgm:spPr/>
      <dgm:t>
        <a:bodyPr/>
        <a:lstStyle/>
        <a:p>
          <a:endParaRPr lang="en-AU"/>
        </a:p>
      </dgm:t>
    </dgm:pt>
    <dgm:pt modelId="{6A92CB21-AAC7-4B6C-A1A7-DAEA61AB87CF}">
      <dgm:prSet phldrT="[Text]"/>
      <dgm:spPr/>
      <dgm:t>
        <a:bodyPr/>
        <a:lstStyle/>
        <a:p>
          <a:r>
            <a:rPr lang="en-AU" b="0" i="0" cap="all" baseline="0" dirty="0" smtClean="0">
              <a:latin typeface="Roboto Light" panose="02000000000000000000" pitchFamily="2" charset="0"/>
              <a:ea typeface="Roboto Light" panose="02000000000000000000" pitchFamily="2" charset="0"/>
              <a:cs typeface="Roboto Light" panose="02000000000000000000" pitchFamily="2" charset="0"/>
            </a:rPr>
            <a:t>Team Facilitator</a:t>
          </a:r>
          <a:endParaRPr lang="en-AU" b="0" i="0" cap="all" baseline="0" dirty="0">
            <a:latin typeface="Roboto Light" panose="02000000000000000000" pitchFamily="2" charset="0"/>
            <a:ea typeface="Roboto Light" panose="02000000000000000000" pitchFamily="2" charset="0"/>
            <a:cs typeface="Roboto Light" panose="02000000000000000000" pitchFamily="2" charset="0"/>
          </a:endParaRPr>
        </a:p>
      </dgm:t>
    </dgm:pt>
    <dgm:pt modelId="{A7BFFA96-D12C-4BE1-A550-32DFC53AF14F}" type="parTrans" cxnId="{3CF157B1-DD9C-4C23-BD54-B9A1BA812932}">
      <dgm:prSet/>
      <dgm:spPr/>
      <dgm:t>
        <a:bodyPr/>
        <a:lstStyle/>
        <a:p>
          <a:endParaRPr lang="en-AU"/>
        </a:p>
      </dgm:t>
    </dgm:pt>
    <dgm:pt modelId="{0464109B-DB0E-4334-B07F-30575A9DB35F}" type="sibTrans" cxnId="{3CF157B1-DD9C-4C23-BD54-B9A1BA812932}">
      <dgm:prSet/>
      <dgm:spPr/>
      <dgm:t>
        <a:bodyPr/>
        <a:lstStyle/>
        <a:p>
          <a:endParaRPr lang="en-AU"/>
        </a:p>
      </dgm:t>
    </dgm:pt>
    <dgm:pt modelId="{7BF83EF7-4902-404E-9857-C1E6E45DD957}">
      <dgm:prSet phldrT="[Text]"/>
      <dgm:spPr/>
      <dgm:t>
        <a:bodyPr/>
        <a:lstStyle/>
        <a:p>
          <a:r>
            <a:rPr lang="en-AU" b="0" i="0" cap="all" baseline="0" dirty="0" smtClean="0">
              <a:latin typeface="Roboto Light" panose="02000000000000000000" pitchFamily="2" charset="0"/>
              <a:ea typeface="Roboto Light" panose="02000000000000000000" pitchFamily="2" charset="0"/>
              <a:cs typeface="Roboto Light" panose="02000000000000000000" pitchFamily="2" charset="0"/>
            </a:rPr>
            <a:t>Developers</a:t>
          </a:r>
          <a:endParaRPr lang="en-AU" b="0" i="0" cap="all" baseline="0" dirty="0">
            <a:latin typeface="Roboto Light" panose="02000000000000000000" pitchFamily="2" charset="0"/>
            <a:ea typeface="Roboto Light" panose="02000000000000000000" pitchFamily="2" charset="0"/>
            <a:cs typeface="Roboto Light" panose="02000000000000000000" pitchFamily="2" charset="0"/>
          </a:endParaRPr>
        </a:p>
      </dgm:t>
    </dgm:pt>
    <dgm:pt modelId="{7CE5CF5B-BE24-4A27-90C6-AC495F94FCEB}" type="parTrans" cxnId="{111F5D1F-6BD2-4953-8B17-EE2DEB935168}">
      <dgm:prSet/>
      <dgm:spPr/>
      <dgm:t>
        <a:bodyPr/>
        <a:lstStyle/>
        <a:p>
          <a:endParaRPr lang="en-AU"/>
        </a:p>
      </dgm:t>
    </dgm:pt>
    <dgm:pt modelId="{0A43058A-D4B9-47A5-80BB-2A539FD0FB71}" type="sibTrans" cxnId="{111F5D1F-6BD2-4953-8B17-EE2DEB935168}">
      <dgm:prSet/>
      <dgm:spPr/>
      <dgm:t>
        <a:bodyPr/>
        <a:lstStyle/>
        <a:p>
          <a:endParaRPr lang="en-AU"/>
        </a:p>
      </dgm:t>
    </dgm:pt>
    <dgm:pt modelId="{5DEF229D-5927-48A5-BCB3-1EDAC67D5B99}">
      <dgm:prSet phldrT="[Text]"/>
      <dgm:spPr/>
      <dgm:t>
        <a:bodyPr/>
        <a:lstStyle/>
        <a:p>
          <a:r>
            <a:rPr lang="en-AU" b="0" i="0" cap="all" baseline="0" dirty="0" smtClean="0">
              <a:latin typeface="Roboto Light" panose="02000000000000000000" pitchFamily="2" charset="0"/>
              <a:ea typeface="Roboto Light" panose="02000000000000000000" pitchFamily="2" charset="0"/>
              <a:cs typeface="Roboto Light" panose="02000000000000000000" pitchFamily="2" charset="0"/>
            </a:rPr>
            <a:t>Testers</a:t>
          </a:r>
          <a:endParaRPr lang="en-AU" b="0" i="0" cap="all" baseline="0" dirty="0">
            <a:latin typeface="Roboto Light" panose="02000000000000000000" pitchFamily="2" charset="0"/>
            <a:ea typeface="Roboto Light" panose="02000000000000000000" pitchFamily="2" charset="0"/>
            <a:cs typeface="Roboto Light" panose="02000000000000000000" pitchFamily="2" charset="0"/>
          </a:endParaRPr>
        </a:p>
      </dgm:t>
    </dgm:pt>
    <dgm:pt modelId="{BD430B39-22AA-4138-9BFE-D8248B775586}" type="parTrans" cxnId="{9464B5ED-4D0F-4A1E-AD99-E51B30753707}">
      <dgm:prSet/>
      <dgm:spPr/>
      <dgm:t>
        <a:bodyPr/>
        <a:lstStyle/>
        <a:p>
          <a:endParaRPr lang="en-AU"/>
        </a:p>
      </dgm:t>
    </dgm:pt>
    <dgm:pt modelId="{A5C8D7AA-A4C9-4F5C-8461-E85E79B5DDE1}" type="sibTrans" cxnId="{9464B5ED-4D0F-4A1E-AD99-E51B30753707}">
      <dgm:prSet/>
      <dgm:spPr/>
      <dgm:t>
        <a:bodyPr/>
        <a:lstStyle/>
        <a:p>
          <a:endParaRPr lang="en-AU"/>
        </a:p>
      </dgm:t>
    </dgm:pt>
    <dgm:pt modelId="{F5348CBC-A70A-4511-8AD7-AA0BD177E52F}" type="pres">
      <dgm:prSet presAssocID="{CF907313-CBE5-438E-82D1-F598B6109FBF}" presName="diagram" presStyleCnt="0">
        <dgm:presLayoutVars>
          <dgm:dir/>
          <dgm:resizeHandles val="exact"/>
        </dgm:presLayoutVars>
      </dgm:prSet>
      <dgm:spPr/>
      <dgm:t>
        <a:bodyPr/>
        <a:lstStyle/>
        <a:p>
          <a:endParaRPr lang="en-AU"/>
        </a:p>
      </dgm:t>
    </dgm:pt>
    <dgm:pt modelId="{8334F087-6A7C-4649-A5E2-242C4AE34F52}" type="pres">
      <dgm:prSet presAssocID="{9090DBC6-F206-4EE6-966A-892B37E8B2D1}" presName="arrow" presStyleLbl="node1" presStyleIdx="0" presStyleCnt="2">
        <dgm:presLayoutVars>
          <dgm:bulletEnabled val="1"/>
        </dgm:presLayoutVars>
      </dgm:prSet>
      <dgm:spPr/>
      <dgm:t>
        <a:bodyPr/>
        <a:lstStyle/>
        <a:p>
          <a:endParaRPr lang="en-AU"/>
        </a:p>
      </dgm:t>
    </dgm:pt>
    <dgm:pt modelId="{10D41A9C-A4DE-496F-86A2-A52D729053D4}" type="pres">
      <dgm:prSet presAssocID="{1130BE1B-8C5F-4030-BF14-9EB41B5EF7FB}" presName="arrow" presStyleLbl="node1" presStyleIdx="1" presStyleCnt="2">
        <dgm:presLayoutVars>
          <dgm:bulletEnabled val="1"/>
        </dgm:presLayoutVars>
      </dgm:prSet>
      <dgm:spPr/>
      <dgm:t>
        <a:bodyPr/>
        <a:lstStyle/>
        <a:p>
          <a:endParaRPr lang="en-AU"/>
        </a:p>
      </dgm:t>
    </dgm:pt>
  </dgm:ptLst>
  <dgm:cxnLst>
    <dgm:cxn modelId="{E171E123-4EFB-497B-B3F2-14AC5F3C5E93}" type="presOf" srcId="{A577DAB6-58A9-498F-AEAF-EF5BC5A52E01}" destId="{8334F087-6A7C-4649-A5E2-242C4AE34F52}" srcOrd="0" destOrd="2" presId="urn:microsoft.com/office/officeart/2005/8/layout/arrow5"/>
    <dgm:cxn modelId="{6A8FCB6B-82BA-4B12-9701-45C9D2609072}" srcId="{CF907313-CBE5-438E-82D1-F598B6109FBF}" destId="{9090DBC6-F206-4EE6-966A-892B37E8B2D1}" srcOrd="0" destOrd="0" parTransId="{FB0EB3EB-BB46-4C6A-88A6-58D78F9DCBB3}" sibTransId="{27505E6F-3396-4AAA-9FF9-211511CA8B92}"/>
    <dgm:cxn modelId="{42D4F9C4-A180-4859-AA36-C01AD694492F}" type="presOf" srcId="{1130BE1B-8C5F-4030-BF14-9EB41B5EF7FB}" destId="{10D41A9C-A4DE-496F-86A2-A52D729053D4}" srcOrd="0" destOrd="0" presId="urn:microsoft.com/office/officeart/2005/8/layout/arrow5"/>
    <dgm:cxn modelId="{FC923512-56BF-4AA8-B253-E7510FB302B1}" srcId="{CF907313-CBE5-438E-82D1-F598B6109FBF}" destId="{1130BE1B-8C5F-4030-BF14-9EB41B5EF7FB}" srcOrd="1" destOrd="0" parTransId="{2B23CC39-5763-4883-8997-ACAEAE8563FD}" sibTransId="{DCA85D51-7027-492F-A1F5-EA6A9D5232AF}"/>
    <dgm:cxn modelId="{9464B5ED-4D0F-4A1E-AD99-E51B30753707}" srcId="{1130BE1B-8C5F-4030-BF14-9EB41B5EF7FB}" destId="{5DEF229D-5927-48A5-BCB3-1EDAC67D5B99}" srcOrd="2" destOrd="0" parTransId="{BD430B39-22AA-4138-9BFE-D8248B775586}" sibTransId="{A5C8D7AA-A4C9-4F5C-8461-E85E79B5DDE1}"/>
    <dgm:cxn modelId="{3CF157B1-DD9C-4C23-BD54-B9A1BA812932}" srcId="{1130BE1B-8C5F-4030-BF14-9EB41B5EF7FB}" destId="{6A92CB21-AAC7-4B6C-A1A7-DAEA61AB87CF}" srcOrd="0" destOrd="0" parTransId="{A7BFFA96-D12C-4BE1-A550-32DFC53AF14F}" sibTransId="{0464109B-DB0E-4334-B07F-30575A9DB35F}"/>
    <dgm:cxn modelId="{EA623F80-ED3A-4A9E-AE53-E036CE88E09F}" srcId="{9090DBC6-F206-4EE6-966A-892B37E8B2D1}" destId="{064F10C8-B914-4116-A3F9-8A43EB78B6F8}" srcOrd="2" destOrd="0" parTransId="{72544AD7-E046-40F5-83C2-0C17D8A7B820}" sibTransId="{32EA375A-8E6B-4E35-AB85-41E2F4BFBEC3}"/>
    <dgm:cxn modelId="{00E25CBD-4436-449A-9A5C-9B60BB4978E6}" type="presOf" srcId="{FD93B691-9B18-4064-AA1B-9CD400A56DFE}" destId="{8334F087-6A7C-4649-A5E2-242C4AE34F52}" srcOrd="0" destOrd="1" presId="urn:microsoft.com/office/officeart/2005/8/layout/arrow5"/>
    <dgm:cxn modelId="{111F5D1F-6BD2-4953-8B17-EE2DEB935168}" srcId="{1130BE1B-8C5F-4030-BF14-9EB41B5EF7FB}" destId="{7BF83EF7-4902-404E-9857-C1E6E45DD957}" srcOrd="1" destOrd="0" parTransId="{7CE5CF5B-BE24-4A27-90C6-AC495F94FCEB}" sibTransId="{0A43058A-D4B9-47A5-80BB-2A539FD0FB71}"/>
    <dgm:cxn modelId="{2C725BDB-FA60-4AEA-8A98-7D227BEC612B}" type="presOf" srcId="{5DEF229D-5927-48A5-BCB3-1EDAC67D5B99}" destId="{10D41A9C-A4DE-496F-86A2-A52D729053D4}" srcOrd="0" destOrd="3" presId="urn:microsoft.com/office/officeart/2005/8/layout/arrow5"/>
    <dgm:cxn modelId="{A0E4CC6D-36DD-4641-AF60-5D1784CFF988}" type="presOf" srcId="{6A92CB21-AAC7-4B6C-A1A7-DAEA61AB87CF}" destId="{10D41A9C-A4DE-496F-86A2-A52D729053D4}" srcOrd="0" destOrd="1" presId="urn:microsoft.com/office/officeart/2005/8/layout/arrow5"/>
    <dgm:cxn modelId="{FA7FDF3C-B037-4B35-9661-0C858FE70F30}" srcId="{9090DBC6-F206-4EE6-966A-892B37E8B2D1}" destId="{A577DAB6-58A9-498F-AEAF-EF5BC5A52E01}" srcOrd="1" destOrd="0" parTransId="{FD5D08D6-F169-453A-AD81-677A58B2F943}" sibTransId="{3D63E83A-BDAB-4EF9-92D4-2FDD0A92526F}"/>
    <dgm:cxn modelId="{321D9D21-749A-42B4-B47F-A0AE6996C227}" srcId="{9090DBC6-F206-4EE6-966A-892B37E8B2D1}" destId="{FD93B691-9B18-4064-AA1B-9CD400A56DFE}" srcOrd="0" destOrd="0" parTransId="{64E34A80-2A89-4E09-9511-449F2139BE09}" sibTransId="{9BE42B5F-7338-4E20-94F9-B25DEE39FD38}"/>
    <dgm:cxn modelId="{A968A6E7-70C7-4A36-AF71-1C6C3C6A2CE9}" type="presOf" srcId="{CF907313-CBE5-438E-82D1-F598B6109FBF}" destId="{F5348CBC-A70A-4511-8AD7-AA0BD177E52F}" srcOrd="0" destOrd="0" presId="urn:microsoft.com/office/officeart/2005/8/layout/arrow5"/>
    <dgm:cxn modelId="{0988B218-3DB0-435A-9261-53973CE180BF}" type="presOf" srcId="{064F10C8-B914-4116-A3F9-8A43EB78B6F8}" destId="{8334F087-6A7C-4649-A5E2-242C4AE34F52}" srcOrd="0" destOrd="3" presId="urn:microsoft.com/office/officeart/2005/8/layout/arrow5"/>
    <dgm:cxn modelId="{B0844E1E-C945-4F86-B7FB-6A78676873FF}" type="presOf" srcId="{7BF83EF7-4902-404E-9857-C1E6E45DD957}" destId="{10D41A9C-A4DE-496F-86A2-A52D729053D4}" srcOrd="0" destOrd="2" presId="urn:microsoft.com/office/officeart/2005/8/layout/arrow5"/>
    <dgm:cxn modelId="{64722C09-FA41-4351-9D0D-2F82E36087FF}" type="presOf" srcId="{9090DBC6-F206-4EE6-966A-892B37E8B2D1}" destId="{8334F087-6A7C-4649-A5E2-242C4AE34F52}" srcOrd="0" destOrd="0" presId="urn:microsoft.com/office/officeart/2005/8/layout/arrow5"/>
    <dgm:cxn modelId="{C8166E1C-7007-4456-995E-16C4F62EC10F}" type="presParOf" srcId="{F5348CBC-A70A-4511-8AD7-AA0BD177E52F}" destId="{8334F087-6A7C-4649-A5E2-242C4AE34F52}" srcOrd="0" destOrd="0" presId="urn:microsoft.com/office/officeart/2005/8/layout/arrow5"/>
    <dgm:cxn modelId="{76703354-0743-454F-B451-D1B418368A05}" type="presParOf" srcId="{F5348CBC-A70A-4511-8AD7-AA0BD177E52F}" destId="{10D41A9C-A4DE-496F-86A2-A52D729053D4}"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52BBB4-1502-4017-8E21-A306DA771D9A}" type="doc">
      <dgm:prSet loTypeId="urn:microsoft.com/office/officeart/2005/8/layout/hProcess9" loCatId="process" qsTypeId="urn:microsoft.com/office/officeart/2005/8/quickstyle/3d6" qsCatId="3D" csTypeId="urn:microsoft.com/office/officeart/2005/8/colors/accent0_3" csCatId="mainScheme" phldr="1"/>
      <dgm:spPr/>
    </dgm:pt>
    <dgm:pt modelId="{78D5F081-3964-4E0A-8CDE-A6551C3C8F31}">
      <dgm:prSet phldrT="[Text]"/>
      <dgm:spPr/>
      <dgm:t>
        <a:bodyPr/>
        <a:lstStyle/>
        <a:p>
          <a:r>
            <a:rPr lang="en-AU" b="0" dirty="0" smtClean="0">
              <a:latin typeface="Roboto Light" panose="02000000000000000000" pitchFamily="2" charset="0"/>
              <a:ea typeface="Roboto Light" panose="02000000000000000000" pitchFamily="2" charset="0"/>
              <a:cs typeface="Roboto Light" panose="02000000000000000000" pitchFamily="2" charset="0"/>
            </a:rPr>
            <a:t>Backlog</a:t>
          </a:r>
          <a:endParaRPr lang="en-AU" b="0" dirty="0">
            <a:latin typeface="Roboto Light" panose="02000000000000000000" pitchFamily="2" charset="0"/>
            <a:ea typeface="Roboto Light" panose="02000000000000000000" pitchFamily="2" charset="0"/>
            <a:cs typeface="Roboto Light" panose="02000000000000000000" pitchFamily="2" charset="0"/>
          </a:endParaRPr>
        </a:p>
      </dgm:t>
    </dgm:pt>
    <dgm:pt modelId="{E7CBBFC8-B3C7-47F6-BC42-468F2208FA84}" type="parTrans" cxnId="{70A4F030-B061-4845-875F-4B7A950C4752}">
      <dgm:prSet/>
      <dgm:spPr/>
      <dgm:t>
        <a:bodyPr/>
        <a:lstStyle/>
        <a:p>
          <a:endParaRPr lang="en-AU"/>
        </a:p>
      </dgm:t>
    </dgm:pt>
    <dgm:pt modelId="{72A4613D-2459-49DA-BD4C-C61B5AFB6222}" type="sibTrans" cxnId="{70A4F030-B061-4845-875F-4B7A950C4752}">
      <dgm:prSet/>
      <dgm:spPr/>
      <dgm:t>
        <a:bodyPr/>
        <a:lstStyle/>
        <a:p>
          <a:endParaRPr lang="en-AU"/>
        </a:p>
      </dgm:t>
    </dgm:pt>
    <dgm:pt modelId="{74C6B061-8A24-45F3-8484-6D333125922B}">
      <dgm:prSet phldrT="[Text]"/>
      <dgm:spPr/>
      <dgm:t>
        <a:bodyPr/>
        <a:lstStyle/>
        <a:p>
          <a:r>
            <a:rPr lang="en-AU" b="0" dirty="0" smtClean="0">
              <a:latin typeface="Roboto Light" panose="02000000000000000000" pitchFamily="2" charset="0"/>
              <a:ea typeface="Roboto Light" panose="02000000000000000000" pitchFamily="2" charset="0"/>
              <a:cs typeface="Roboto Light" panose="02000000000000000000" pitchFamily="2" charset="0"/>
            </a:rPr>
            <a:t>Build</a:t>
          </a:r>
          <a:endParaRPr lang="en-AU" b="0" dirty="0">
            <a:latin typeface="Roboto Light" panose="02000000000000000000" pitchFamily="2" charset="0"/>
            <a:ea typeface="Roboto Light" panose="02000000000000000000" pitchFamily="2" charset="0"/>
            <a:cs typeface="Roboto Light" panose="02000000000000000000" pitchFamily="2" charset="0"/>
          </a:endParaRPr>
        </a:p>
      </dgm:t>
    </dgm:pt>
    <dgm:pt modelId="{C7EEA757-C811-4A53-BC54-896C42A9A6A1}" type="parTrans" cxnId="{87A52474-C72C-44F5-8E5C-3014E4FC33AC}">
      <dgm:prSet/>
      <dgm:spPr/>
      <dgm:t>
        <a:bodyPr/>
        <a:lstStyle/>
        <a:p>
          <a:endParaRPr lang="en-AU"/>
        </a:p>
      </dgm:t>
    </dgm:pt>
    <dgm:pt modelId="{EF6C8381-20FD-441D-BD3E-25D34CE0D509}" type="sibTrans" cxnId="{87A52474-C72C-44F5-8E5C-3014E4FC33AC}">
      <dgm:prSet/>
      <dgm:spPr/>
      <dgm:t>
        <a:bodyPr/>
        <a:lstStyle/>
        <a:p>
          <a:endParaRPr lang="en-AU"/>
        </a:p>
      </dgm:t>
    </dgm:pt>
    <dgm:pt modelId="{0D8C97BB-640B-474C-8966-124EDBD1B98D}">
      <dgm:prSet phldrT="[Text]"/>
      <dgm:spPr/>
      <dgm:t>
        <a:bodyPr/>
        <a:lstStyle/>
        <a:p>
          <a:r>
            <a:rPr lang="en-AU" b="0" dirty="0" smtClean="0">
              <a:latin typeface="Roboto Light" panose="02000000000000000000" pitchFamily="2" charset="0"/>
              <a:ea typeface="Roboto Light" panose="02000000000000000000" pitchFamily="2" charset="0"/>
              <a:cs typeface="Roboto Light" panose="02000000000000000000" pitchFamily="2" charset="0"/>
            </a:rPr>
            <a:t>Test</a:t>
          </a:r>
          <a:endParaRPr lang="en-AU" b="0" dirty="0">
            <a:latin typeface="Roboto Light" panose="02000000000000000000" pitchFamily="2" charset="0"/>
            <a:ea typeface="Roboto Light" panose="02000000000000000000" pitchFamily="2" charset="0"/>
            <a:cs typeface="Roboto Light" panose="02000000000000000000" pitchFamily="2" charset="0"/>
          </a:endParaRPr>
        </a:p>
      </dgm:t>
    </dgm:pt>
    <dgm:pt modelId="{5AAAD086-827E-4CEE-9809-71C1A3C692FE}" type="parTrans" cxnId="{6F2F01BD-2BB2-41C7-8C78-993277A03FA2}">
      <dgm:prSet/>
      <dgm:spPr/>
      <dgm:t>
        <a:bodyPr/>
        <a:lstStyle/>
        <a:p>
          <a:endParaRPr lang="en-AU"/>
        </a:p>
      </dgm:t>
    </dgm:pt>
    <dgm:pt modelId="{02A24CB0-EB73-4E07-AFB1-10672ED5B5E7}" type="sibTrans" cxnId="{6F2F01BD-2BB2-41C7-8C78-993277A03FA2}">
      <dgm:prSet/>
      <dgm:spPr/>
      <dgm:t>
        <a:bodyPr/>
        <a:lstStyle/>
        <a:p>
          <a:endParaRPr lang="en-AU"/>
        </a:p>
      </dgm:t>
    </dgm:pt>
    <dgm:pt modelId="{7C7FDB4C-B914-4465-B063-BCC0F40D411B}">
      <dgm:prSet phldrT="[Text]"/>
      <dgm:spPr/>
      <dgm:t>
        <a:bodyPr/>
        <a:lstStyle/>
        <a:p>
          <a:r>
            <a:rPr lang="en-AU" b="0" dirty="0" smtClean="0">
              <a:latin typeface="Roboto Light" panose="02000000000000000000" pitchFamily="2" charset="0"/>
              <a:ea typeface="Roboto Light" panose="02000000000000000000" pitchFamily="2" charset="0"/>
              <a:cs typeface="Roboto Light" panose="02000000000000000000" pitchFamily="2" charset="0"/>
            </a:rPr>
            <a:t>Done</a:t>
          </a:r>
          <a:endParaRPr lang="en-AU" b="0" dirty="0">
            <a:latin typeface="Roboto Light" panose="02000000000000000000" pitchFamily="2" charset="0"/>
            <a:ea typeface="Roboto Light" panose="02000000000000000000" pitchFamily="2" charset="0"/>
            <a:cs typeface="Roboto Light" panose="02000000000000000000" pitchFamily="2" charset="0"/>
          </a:endParaRPr>
        </a:p>
      </dgm:t>
    </dgm:pt>
    <dgm:pt modelId="{439CFF22-26C9-409A-807D-ECB141F38844}" type="parTrans" cxnId="{4C2D119A-EC84-4B3F-BA4E-7FF02279CD41}">
      <dgm:prSet/>
      <dgm:spPr/>
      <dgm:t>
        <a:bodyPr/>
        <a:lstStyle/>
        <a:p>
          <a:endParaRPr lang="en-AU"/>
        </a:p>
      </dgm:t>
    </dgm:pt>
    <dgm:pt modelId="{BEB88EAF-46D5-48CE-8B96-2EB12D06C66C}" type="sibTrans" cxnId="{4C2D119A-EC84-4B3F-BA4E-7FF02279CD41}">
      <dgm:prSet/>
      <dgm:spPr/>
      <dgm:t>
        <a:bodyPr/>
        <a:lstStyle/>
        <a:p>
          <a:endParaRPr lang="en-AU"/>
        </a:p>
      </dgm:t>
    </dgm:pt>
    <dgm:pt modelId="{D6CBAF45-41F0-4200-9BD2-6F28834B9037}" type="pres">
      <dgm:prSet presAssocID="{E852BBB4-1502-4017-8E21-A306DA771D9A}" presName="CompostProcess" presStyleCnt="0">
        <dgm:presLayoutVars>
          <dgm:dir/>
          <dgm:resizeHandles val="exact"/>
        </dgm:presLayoutVars>
      </dgm:prSet>
      <dgm:spPr/>
    </dgm:pt>
    <dgm:pt modelId="{BD68C4D7-DE4E-409D-9186-1F445E2B4078}" type="pres">
      <dgm:prSet presAssocID="{E852BBB4-1502-4017-8E21-A306DA771D9A}" presName="arrow" presStyleLbl="bgShp" presStyleIdx="0" presStyleCnt="1"/>
      <dgm:spPr/>
    </dgm:pt>
    <dgm:pt modelId="{335ECE7B-777E-41BD-BD3A-1E050874E768}" type="pres">
      <dgm:prSet presAssocID="{E852BBB4-1502-4017-8E21-A306DA771D9A}" presName="linearProcess" presStyleCnt="0"/>
      <dgm:spPr/>
    </dgm:pt>
    <dgm:pt modelId="{A8C4C304-776A-4C67-AC10-93CE757C2293}" type="pres">
      <dgm:prSet presAssocID="{78D5F081-3964-4E0A-8CDE-A6551C3C8F31}" presName="textNode" presStyleLbl="node1" presStyleIdx="0" presStyleCnt="4">
        <dgm:presLayoutVars>
          <dgm:bulletEnabled val="1"/>
        </dgm:presLayoutVars>
      </dgm:prSet>
      <dgm:spPr/>
      <dgm:t>
        <a:bodyPr/>
        <a:lstStyle/>
        <a:p>
          <a:endParaRPr lang="en-AU"/>
        </a:p>
      </dgm:t>
    </dgm:pt>
    <dgm:pt modelId="{C3E8C139-C243-4DDD-B2F9-E2EF527C3B34}" type="pres">
      <dgm:prSet presAssocID="{72A4613D-2459-49DA-BD4C-C61B5AFB6222}" presName="sibTrans" presStyleCnt="0"/>
      <dgm:spPr/>
    </dgm:pt>
    <dgm:pt modelId="{A6567C8C-650A-4E28-8BE6-FB938588B420}" type="pres">
      <dgm:prSet presAssocID="{74C6B061-8A24-45F3-8484-6D333125922B}" presName="textNode" presStyleLbl="node1" presStyleIdx="1" presStyleCnt="4">
        <dgm:presLayoutVars>
          <dgm:bulletEnabled val="1"/>
        </dgm:presLayoutVars>
      </dgm:prSet>
      <dgm:spPr/>
      <dgm:t>
        <a:bodyPr/>
        <a:lstStyle/>
        <a:p>
          <a:endParaRPr lang="en-AU"/>
        </a:p>
      </dgm:t>
    </dgm:pt>
    <dgm:pt modelId="{7E3B027C-3582-4DFD-967A-76E1DE95CE21}" type="pres">
      <dgm:prSet presAssocID="{EF6C8381-20FD-441D-BD3E-25D34CE0D509}" presName="sibTrans" presStyleCnt="0"/>
      <dgm:spPr/>
    </dgm:pt>
    <dgm:pt modelId="{0C1108E6-0DB9-4890-9065-1AF8F04DF029}" type="pres">
      <dgm:prSet presAssocID="{0D8C97BB-640B-474C-8966-124EDBD1B98D}" presName="textNode" presStyleLbl="node1" presStyleIdx="2" presStyleCnt="4">
        <dgm:presLayoutVars>
          <dgm:bulletEnabled val="1"/>
        </dgm:presLayoutVars>
      </dgm:prSet>
      <dgm:spPr/>
      <dgm:t>
        <a:bodyPr/>
        <a:lstStyle/>
        <a:p>
          <a:endParaRPr lang="en-AU"/>
        </a:p>
      </dgm:t>
    </dgm:pt>
    <dgm:pt modelId="{E6F004E2-C5C7-40FB-A714-E9161FBCCA14}" type="pres">
      <dgm:prSet presAssocID="{02A24CB0-EB73-4E07-AFB1-10672ED5B5E7}" presName="sibTrans" presStyleCnt="0"/>
      <dgm:spPr/>
    </dgm:pt>
    <dgm:pt modelId="{75CA5F9D-F2DE-4945-B070-191234A778E5}" type="pres">
      <dgm:prSet presAssocID="{7C7FDB4C-B914-4465-B063-BCC0F40D411B}" presName="textNode" presStyleLbl="node1" presStyleIdx="3" presStyleCnt="4">
        <dgm:presLayoutVars>
          <dgm:bulletEnabled val="1"/>
        </dgm:presLayoutVars>
      </dgm:prSet>
      <dgm:spPr/>
      <dgm:t>
        <a:bodyPr/>
        <a:lstStyle/>
        <a:p>
          <a:endParaRPr lang="en-AU"/>
        </a:p>
      </dgm:t>
    </dgm:pt>
  </dgm:ptLst>
  <dgm:cxnLst>
    <dgm:cxn modelId="{DCFA5303-D300-40F1-A4A5-E17BEFD9BBC4}" type="presOf" srcId="{7C7FDB4C-B914-4465-B063-BCC0F40D411B}" destId="{75CA5F9D-F2DE-4945-B070-191234A778E5}" srcOrd="0" destOrd="0" presId="urn:microsoft.com/office/officeart/2005/8/layout/hProcess9"/>
    <dgm:cxn modelId="{87A52474-C72C-44F5-8E5C-3014E4FC33AC}" srcId="{E852BBB4-1502-4017-8E21-A306DA771D9A}" destId="{74C6B061-8A24-45F3-8484-6D333125922B}" srcOrd="1" destOrd="0" parTransId="{C7EEA757-C811-4A53-BC54-896C42A9A6A1}" sibTransId="{EF6C8381-20FD-441D-BD3E-25D34CE0D509}"/>
    <dgm:cxn modelId="{50DFFC60-112F-426F-BFA6-0243BF273119}" type="presOf" srcId="{74C6B061-8A24-45F3-8484-6D333125922B}" destId="{A6567C8C-650A-4E28-8BE6-FB938588B420}" srcOrd="0" destOrd="0" presId="urn:microsoft.com/office/officeart/2005/8/layout/hProcess9"/>
    <dgm:cxn modelId="{EC32620A-2F06-4237-899D-4A68DD37BC2C}" type="presOf" srcId="{78D5F081-3964-4E0A-8CDE-A6551C3C8F31}" destId="{A8C4C304-776A-4C67-AC10-93CE757C2293}" srcOrd="0" destOrd="0" presId="urn:microsoft.com/office/officeart/2005/8/layout/hProcess9"/>
    <dgm:cxn modelId="{6F2F01BD-2BB2-41C7-8C78-993277A03FA2}" srcId="{E852BBB4-1502-4017-8E21-A306DA771D9A}" destId="{0D8C97BB-640B-474C-8966-124EDBD1B98D}" srcOrd="2" destOrd="0" parTransId="{5AAAD086-827E-4CEE-9809-71C1A3C692FE}" sibTransId="{02A24CB0-EB73-4E07-AFB1-10672ED5B5E7}"/>
    <dgm:cxn modelId="{4928C293-DF42-4D65-8BD4-5A29052B47F0}" type="presOf" srcId="{0D8C97BB-640B-474C-8966-124EDBD1B98D}" destId="{0C1108E6-0DB9-4890-9065-1AF8F04DF029}" srcOrd="0" destOrd="0" presId="urn:microsoft.com/office/officeart/2005/8/layout/hProcess9"/>
    <dgm:cxn modelId="{94DEBD68-585E-465B-94FB-52B0B4899837}" type="presOf" srcId="{E852BBB4-1502-4017-8E21-A306DA771D9A}" destId="{D6CBAF45-41F0-4200-9BD2-6F28834B9037}" srcOrd="0" destOrd="0" presId="urn:microsoft.com/office/officeart/2005/8/layout/hProcess9"/>
    <dgm:cxn modelId="{4C2D119A-EC84-4B3F-BA4E-7FF02279CD41}" srcId="{E852BBB4-1502-4017-8E21-A306DA771D9A}" destId="{7C7FDB4C-B914-4465-B063-BCC0F40D411B}" srcOrd="3" destOrd="0" parTransId="{439CFF22-26C9-409A-807D-ECB141F38844}" sibTransId="{BEB88EAF-46D5-48CE-8B96-2EB12D06C66C}"/>
    <dgm:cxn modelId="{70A4F030-B061-4845-875F-4B7A950C4752}" srcId="{E852BBB4-1502-4017-8E21-A306DA771D9A}" destId="{78D5F081-3964-4E0A-8CDE-A6551C3C8F31}" srcOrd="0" destOrd="0" parTransId="{E7CBBFC8-B3C7-47F6-BC42-468F2208FA84}" sibTransId="{72A4613D-2459-49DA-BD4C-C61B5AFB6222}"/>
    <dgm:cxn modelId="{08BBA596-5245-4EC7-BC34-996E6A1FF537}" type="presParOf" srcId="{D6CBAF45-41F0-4200-9BD2-6F28834B9037}" destId="{BD68C4D7-DE4E-409D-9186-1F445E2B4078}" srcOrd="0" destOrd="0" presId="urn:microsoft.com/office/officeart/2005/8/layout/hProcess9"/>
    <dgm:cxn modelId="{31BD1FE6-D97C-41AF-8A89-A31B25C2089A}" type="presParOf" srcId="{D6CBAF45-41F0-4200-9BD2-6F28834B9037}" destId="{335ECE7B-777E-41BD-BD3A-1E050874E768}" srcOrd="1" destOrd="0" presId="urn:microsoft.com/office/officeart/2005/8/layout/hProcess9"/>
    <dgm:cxn modelId="{7107F62C-8031-45AE-8881-19FA6875260B}" type="presParOf" srcId="{335ECE7B-777E-41BD-BD3A-1E050874E768}" destId="{A8C4C304-776A-4C67-AC10-93CE757C2293}" srcOrd="0" destOrd="0" presId="urn:microsoft.com/office/officeart/2005/8/layout/hProcess9"/>
    <dgm:cxn modelId="{98E41B9F-40C5-4A05-A043-6AD89C26464C}" type="presParOf" srcId="{335ECE7B-777E-41BD-BD3A-1E050874E768}" destId="{C3E8C139-C243-4DDD-B2F9-E2EF527C3B34}" srcOrd="1" destOrd="0" presId="urn:microsoft.com/office/officeart/2005/8/layout/hProcess9"/>
    <dgm:cxn modelId="{DD43491E-D9A3-43E0-B936-4B8DFDED8726}" type="presParOf" srcId="{335ECE7B-777E-41BD-BD3A-1E050874E768}" destId="{A6567C8C-650A-4E28-8BE6-FB938588B420}" srcOrd="2" destOrd="0" presId="urn:microsoft.com/office/officeart/2005/8/layout/hProcess9"/>
    <dgm:cxn modelId="{A546F280-1776-4091-9C31-F7BA64632E5E}" type="presParOf" srcId="{335ECE7B-777E-41BD-BD3A-1E050874E768}" destId="{7E3B027C-3582-4DFD-967A-76E1DE95CE21}" srcOrd="3" destOrd="0" presId="urn:microsoft.com/office/officeart/2005/8/layout/hProcess9"/>
    <dgm:cxn modelId="{68BD17F1-2FB5-4071-8274-DBD3A8BF3C5B}" type="presParOf" srcId="{335ECE7B-777E-41BD-BD3A-1E050874E768}" destId="{0C1108E6-0DB9-4890-9065-1AF8F04DF029}" srcOrd="4" destOrd="0" presId="urn:microsoft.com/office/officeart/2005/8/layout/hProcess9"/>
    <dgm:cxn modelId="{34723F76-5CF2-4EAB-B324-03940B7632C2}" type="presParOf" srcId="{335ECE7B-777E-41BD-BD3A-1E050874E768}" destId="{E6F004E2-C5C7-40FB-A714-E9161FBCCA14}" srcOrd="5" destOrd="0" presId="urn:microsoft.com/office/officeart/2005/8/layout/hProcess9"/>
    <dgm:cxn modelId="{0EA06AE4-B7F7-425E-A445-A20C54FC472C}" type="presParOf" srcId="{335ECE7B-777E-41BD-BD3A-1E050874E768}" destId="{75CA5F9D-F2DE-4945-B070-191234A778E5}"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52BBB4-1502-4017-8E21-A306DA771D9A}" type="doc">
      <dgm:prSet loTypeId="urn:microsoft.com/office/officeart/2005/8/layout/hProcess9" loCatId="process" qsTypeId="urn:microsoft.com/office/officeart/2005/8/quickstyle/3d6" qsCatId="3D" csTypeId="urn:microsoft.com/office/officeart/2005/8/colors/accent0_3" csCatId="mainScheme" phldr="1"/>
      <dgm:spPr/>
    </dgm:pt>
    <dgm:pt modelId="{78D5F081-3964-4E0A-8CDE-A6551C3C8F31}">
      <dgm:prSet phldrT="[Text]"/>
      <dgm:spPr/>
      <dgm:t>
        <a:bodyPr/>
        <a:lstStyle/>
        <a:p>
          <a:r>
            <a:rPr lang="en-AU" dirty="0" smtClean="0">
              <a:latin typeface="Roboto Light" panose="02000000000000000000" pitchFamily="2" charset="0"/>
              <a:ea typeface="Roboto Light" panose="02000000000000000000" pitchFamily="2" charset="0"/>
              <a:cs typeface="Roboto Light" panose="02000000000000000000" pitchFamily="2" charset="0"/>
            </a:rPr>
            <a:t>Backlog</a:t>
          </a:r>
          <a:endParaRPr lang="en-AU" dirty="0">
            <a:latin typeface="Roboto Light" panose="02000000000000000000" pitchFamily="2" charset="0"/>
            <a:ea typeface="Roboto Light" panose="02000000000000000000" pitchFamily="2" charset="0"/>
            <a:cs typeface="Roboto Light" panose="02000000000000000000" pitchFamily="2" charset="0"/>
          </a:endParaRPr>
        </a:p>
      </dgm:t>
    </dgm:pt>
    <dgm:pt modelId="{E7CBBFC8-B3C7-47F6-BC42-468F2208FA84}" type="parTrans" cxnId="{70A4F030-B061-4845-875F-4B7A950C4752}">
      <dgm:prSet/>
      <dgm:spPr/>
      <dgm:t>
        <a:bodyPr/>
        <a:lstStyle/>
        <a:p>
          <a:endParaRPr lang="en-AU">
            <a:latin typeface="Roboto Light" panose="02000000000000000000" pitchFamily="2" charset="0"/>
            <a:ea typeface="Roboto Light" panose="02000000000000000000" pitchFamily="2" charset="0"/>
            <a:cs typeface="Roboto Light" panose="02000000000000000000" pitchFamily="2" charset="0"/>
          </a:endParaRPr>
        </a:p>
      </dgm:t>
    </dgm:pt>
    <dgm:pt modelId="{72A4613D-2459-49DA-BD4C-C61B5AFB6222}" type="sibTrans" cxnId="{70A4F030-B061-4845-875F-4B7A950C4752}">
      <dgm:prSet/>
      <dgm:spPr/>
      <dgm:t>
        <a:bodyPr/>
        <a:lstStyle/>
        <a:p>
          <a:endParaRPr lang="en-AU">
            <a:latin typeface="Roboto Light" panose="02000000000000000000" pitchFamily="2" charset="0"/>
            <a:ea typeface="Roboto Light" panose="02000000000000000000" pitchFamily="2" charset="0"/>
            <a:cs typeface="Roboto Light" panose="02000000000000000000" pitchFamily="2" charset="0"/>
          </a:endParaRPr>
        </a:p>
      </dgm:t>
    </dgm:pt>
    <dgm:pt modelId="{74C6B061-8A24-45F3-8484-6D333125922B}">
      <dgm:prSet phldrT="[Text]"/>
      <dgm:spPr/>
      <dgm:t>
        <a:bodyPr/>
        <a:lstStyle/>
        <a:p>
          <a:r>
            <a:rPr lang="en-AU" dirty="0" smtClean="0">
              <a:latin typeface="Roboto Light" panose="02000000000000000000" pitchFamily="2" charset="0"/>
              <a:ea typeface="Roboto Light" panose="02000000000000000000" pitchFamily="2" charset="0"/>
              <a:cs typeface="Roboto Light" panose="02000000000000000000" pitchFamily="2" charset="0"/>
            </a:rPr>
            <a:t>Build</a:t>
          </a:r>
          <a:endParaRPr lang="en-AU" dirty="0">
            <a:latin typeface="Roboto Light" panose="02000000000000000000" pitchFamily="2" charset="0"/>
            <a:ea typeface="Roboto Light" panose="02000000000000000000" pitchFamily="2" charset="0"/>
            <a:cs typeface="Roboto Light" panose="02000000000000000000" pitchFamily="2" charset="0"/>
          </a:endParaRPr>
        </a:p>
      </dgm:t>
    </dgm:pt>
    <dgm:pt modelId="{C7EEA757-C811-4A53-BC54-896C42A9A6A1}" type="parTrans" cxnId="{87A52474-C72C-44F5-8E5C-3014E4FC33AC}">
      <dgm:prSet/>
      <dgm:spPr/>
      <dgm:t>
        <a:bodyPr/>
        <a:lstStyle/>
        <a:p>
          <a:endParaRPr lang="en-AU">
            <a:latin typeface="Roboto Light" panose="02000000000000000000" pitchFamily="2" charset="0"/>
            <a:ea typeface="Roboto Light" panose="02000000000000000000" pitchFamily="2" charset="0"/>
            <a:cs typeface="Roboto Light" panose="02000000000000000000" pitchFamily="2" charset="0"/>
          </a:endParaRPr>
        </a:p>
      </dgm:t>
    </dgm:pt>
    <dgm:pt modelId="{EF6C8381-20FD-441D-BD3E-25D34CE0D509}" type="sibTrans" cxnId="{87A52474-C72C-44F5-8E5C-3014E4FC33AC}">
      <dgm:prSet/>
      <dgm:spPr/>
      <dgm:t>
        <a:bodyPr/>
        <a:lstStyle/>
        <a:p>
          <a:endParaRPr lang="en-AU">
            <a:latin typeface="Roboto Light" panose="02000000000000000000" pitchFamily="2" charset="0"/>
            <a:ea typeface="Roboto Light" panose="02000000000000000000" pitchFamily="2" charset="0"/>
            <a:cs typeface="Roboto Light" panose="02000000000000000000" pitchFamily="2" charset="0"/>
          </a:endParaRPr>
        </a:p>
      </dgm:t>
    </dgm:pt>
    <dgm:pt modelId="{0D8C97BB-640B-474C-8966-124EDBD1B98D}">
      <dgm:prSet phldrT="[Text]"/>
      <dgm:spPr/>
      <dgm:t>
        <a:bodyPr/>
        <a:lstStyle/>
        <a:p>
          <a:r>
            <a:rPr lang="en-AU" dirty="0" smtClean="0">
              <a:latin typeface="Roboto Light" panose="02000000000000000000" pitchFamily="2" charset="0"/>
              <a:ea typeface="Roboto Light" panose="02000000000000000000" pitchFamily="2" charset="0"/>
              <a:cs typeface="Roboto Light" panose="02000000000000000000" pitchFamily="2" charset="0"/>
            </a:rPr>
            <a:t>Test</a:t>
          </a:r>
          <a:endParaRPr lang="en-AU" dirty="0">
            <a:latin typeface="Roboto Light" panose="02000000000000000000" pitchFamily="2" charset="0"/>
            <a:ea typeface="Roboto Light" panose="02000000000000000000" pitchFamily="2" charset="0"/>
            <a:cs typeface="Roboto Light" panose="02000000000000000000" pitchFamily="2" charset="0"/>
          </a:endParaRPr>
        </a:p>
      </dgm:t>
    </dgm:pt>
    <dgm:pt modelId="{5AAAD086-827E-4CEE-9809-71C1A3C692FE}" type="parTrans" cxnId="{6F2F01BD-2BB2-41C7-8C78-993277A03FA2}">
      <dgm:prSet/>
      <dgm:spPr/>
      <dgm:t>
        <a:bodyPr/>
        <a:lstStyle/>
        <a:p>
          <a:endParaRPr lang="en-AU">
            <a:latin typeface="Roboto Light" panose="02000000000000000000" pitchFamily="2" charset="0"/>
            <a:ea typeface="Roboto Light" panose="02000000000000000000" pitchFamily="2" charset="0"/>
            <a:cs typeface="Roboto Light" panose="02000000000000000000" pitchFamily="2" charset="0"/>
          </a:endParaRPr>
        </a:p>
      </dgm:t>
    </dgm:pt>
    <dgm:pt modelId="{02A24CB0-EB73-4E07-AFB1-10672ED5B5E7}" type="sibTrans" cxnId="{6F2F01BD-2BB2-41C7-8C78-993277A03FA2}">
      <dgm:prSet/>
      <dgm:spPr/>
      <dgm:t>
        <a:bodyPr/>
        <a:lstStyle/>
        <a:p>
          <a:endParaRPr lang="en-AU">
            <a:latin typeface="Roboto Light" panose="02000000000000000000" pitchFamily="2" charset="0"/>
            <a:ea typeface="Roboto Light" panose="02000000000000000000" pitchFamily="2" charset="0"/>
            <a:cs typeface="Roboto Light" panose="02000000000000000000" pitchFamily="2" charset="0"/>
          </a:endParaRPr>
        </a:p>
      </dgm:t>
    </dgm:pt>
    <dgm:pt modelId="{7C7FDB4C-B914-4465-B063-BCC0F40D411B}">
      <dgm:prSet phldrT="[Text]"/>
      <dgm:spPr/>
      <dgm:t>
        <a:bodyPr/>
        <a:lstStyle/>
        <a:p>
          <a:r>
            <a:rPr lang="en-AU" dirty="0" smtClean="0">
              <a:latin typeface="Roboto Light" panose="02000000000000000000" pitchFamily="2" charset="0"/>
              <a:ea typeface="Roboto Light" panose="02000000000000000000" pitchFamily="2" charset="0"/>
              <a:cs typeface="Roboto Light" panose="02000000000000000000" pitchFamily="2" charset="0"/>
            </a:rPr>
            <a:t>Done</a:t>
          </a:r>
          <a:endParaRPr lang="en-AU" dirty="0">
            <a:latin typeface="Roboto Light" panose="02000000000000000000" pitchFamily="2" charset="0"/>
            <a:ea typeface="Roboto Light" panose="02000000000000000000" pitchFamily="2" charset="0"/>
            <a:cs typeface="Roboto Light" panose="02000000000000000000" pitchFamily="2" charset="0"/>
          </a:endParaRPr>
        </a:p>
      </dgm:t>
    </dgm:pt>
    <dgm:pt modelId="{439CFF22-26C9-409A-807D-ECB141F38844}" type="parTrans" cxnId="{4C2D119A-EC84-4B3F-BA4E-7FF02279CD41}">
      <dgm:prSet/>
      <dgm:spPr/>
      <dgm:t>
        <a:bodyPr/>
        <a:lstStyle/>
        <a:p>
          <a:endParaRPr lang="en-AU">
            <a:latin typeface="Roboto Light" panose="02000000000000000000" pitchFamily="2" charset="0"/>
            <a:ea typeface="Roboto Light" panose="02000000000000000000" pitchFamily="2" charset="0"/>
            <a:cs typeface="Roboto Light" panose="02000000000000000000" pitchFamily="2" charset="0"/>
          </a:endParaRPr>
        </a:p>
      </dgm:t>
    </dgm:pt>
    <dgm:pt modelId="{BEB88EAF-46D5-48CE-8B96-2EB12D06C66C}" type="sibTrans" cxnId="{4C2D119A-EC84-4B3F-BA4E-7FF02279CD41}">
      <dgm:prSet/>
      <dgm:spPr/>
      <dgm:t>
        <a:bodyPr/>
        <a:lstStyle/>
        <a:p>
          <a:endParaRPr lang="en-AU">
            <a:latin typeface="Roboto Light" panose="02000000000000000000" pitchFamily="2" charset="0"/>
            <a:ea typeface="Roboto Light" panose="02000000000000000000" pitchFamily="2" charset="0"/>
            <a:cs typeface="Roboto Light" panose="02000000000000000000" pitchFamily="2" charset="0"/>
          </a:endParaRPr>
        </a:p>
      </dgm:t>
    </dgm:pt>
    <dgm:pt modelId="{486FA324-52DD-470E-90F8-E035A2197BB4}">
      <dgm:prSet phldrT="[Text]"/>
      <dgm:spPr/>
      <dgm:t>
        <a:bodyPr/>
        <a:lstStyle/>
        <a:p>
          <a:r>
            <a:rPr lang="en-AU" dirty="0" smtClean="0">
              <a:latin typeface="Roboto Light" panose="02000000000000000000" pitchFamily="2" charset="0"/>
              <a:ea typeface="Roboto Light" panose="02000000000000000000" pitchFamily="2" charset="0"/>
              <a:cs typeface="Roboto Light" panose="02000000000000000000" pitchFamily="2" charset="0"/>
            </a:rPr>
            <a:t>Analysis</a:t>
          </a:r>
          <a:endParaRPr lang="en-AU" dirty="0">
            <a:latin typeface="Roboto Light" panose="02000000000000000000" pitchFamily="2" charset="0"/>
            <a:ea typeface="Roboto Light" panose="02000000000000000000" pitchFamily="2" charset="0"/>
            <a:cs typeface="Roboto Light" panose="02000000000000000000" pitchFamily="2" charset="0"/>
          </a:endParaRPr>
        </a:p>
      </dgm:t>
    </dgm:pt>
    <dgm:pt modelId="{644BB9D1-5405-4B2D-8129-ADCC38B45833}" type="parTrans" cxnId="{D16BA53A-425F-455B-B772-24B19C84D987}">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CCF0D13E-78E6-4A3B-B5FB-519530827242}" type="sibTrans" cxnId="{D16BA53A-425F-455B-B772-24B19C84D987}">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32216564-800C-4219-84EA-C71AD8F018DD}">
      <dgm:prSet phldrT="[Text]"/>
      <dgm:spPr/>
      <dgm:t>
        <a:bodyPr/>
        <a:lstStyle/>
        <a:p>
          <a:r>
            <a:rPr lang="en-AU" dirty="0" smtClean="0">
              <a:latin typeface="Roboto Light" panose="02000000000000000000" pitchFamily="2" charset="0"/>
              <a:ea typeface="Roboto Light" panose="02000000000000000000" pitchFamily="2" charset="0"/>
              <a:cs typeface="Roboto Light" panose="02000000000000000000" pitchFamily="2" charset="0"/>
            </a:rPr>
            <a:t>Stage</a:t>
          </a:r>
          <a:endParaRPr lang="en-AU" dirty="0">
            <a:latin typeface="Roboto Light" panose="02000000000000000000" pitchFamily="2" charset="0"/>
            <a:ea typeface="Roboto Light" panose="02000000000000000000" pitchFamily="2" charset="0"/>
            <a:cs typeface="Roboto Light" panose="02000000000000000000" pitchFamily="2" charset="0"/>
          </a:endParaRPr>
        </a:p>
      </dgm:t>
    </dgm:pt>
    <dgm:pt modelId="{134EC528-CED8-48B7-A8DE-F425D28B1182}" type="parTrans" cxnId="{109CD47B-B658-47C7-A7DD-458B665E33F8}">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88AE570D-C3A6-412C-9C40-944B81B66132}" type="sibTrans" cxnId="{109CD47B-B658-47C7-A7DD-458B665E33F8}">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09376C0E-2F8D-4A3C-8205-EB17C4A3D6F8}">
      <dgm:prSet phldrT="[Text]"/>
      <dgm:spPr/>
      <dgm:t>
        <a:bodyPr/>
        <a:lstStyle/>
        <a:p>
          <a:r>
            <a:rPr lang="en-AU" dirty="0" smtClean="0">
              <a:latin typeface="Roboto Light" panose="02000000000000000000" pitchFamily="2" charset="0"/>
              <a:ea typeface="Roboto Light" panose="02000000000000000000" pitchFamily="2" charset="0"/>
              <a:cs typeface="Roboto Light" panose="02000000000000000000" pitchFamily="2" charset="0"/>
            </a:rPr>
            <a:t>Doc’</a:t>
          </a:r>
          <a:endParaRPr lang="en-AU" dirty="0">
            <a:latin typeface="Roboto Light" panose="02000000000000000000" pitchFamily="2" charset="0"/>
            <a:ea typeface="Roboto Light" panose="02000000000000000000" pitchFamily="2" charset="0"/>
            <a:cs typeface="Roboto Light" panose="02000000000000000000" pitchFamily="2" charset="0"/>
          </a:endParaRPr>
        </a:p>
      </dgm:t>
    </dgm:pt>
    <dgm:pt modelId="{A6F76649-F895-44D7-B71D-C5FA7820BF0F}" type="parTrans" cxnId="{0B1C2A0F-FBD3-44FB-A525-633286F22AB0}">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73A26D95-B6BC-48C4-9020-657D7E9E6FA9}" type="sibTrans" cxnId="{0B1C2A0F-FBD3-44FB-A525-633286F22AB0}">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2803982C-F1D0-41CE-9DA6-BF306D5368A0}">
      <dgm:prSet phldrT="[Text]"/>
      <dgm:spPr/>
      <dgm:t>
        <a:bodyPr/>
        <a:lstStyle/>
        <a:p>
          <a:r>
            <a:rPr lang="en-AU" dirty="0" smtClean="0">
              <a:latin typeface="Roboto Light" panose="02000000000000000000" pitchFamily="2" charset="0"/>
              <a:ea typeface="Roboto Light" panose="02000000000000000000" pitchFamily="2" charset="0"/>
              <a:cs typeface="Roboto Light" panose="02000000000000000000" pitchFamily="2" charset="0"/>
            </a:rPr>
            <a:t>Release</a:t>
          </a:r>
          <a:endParaRPr lang="en-AU" dirty="0">
            <a:latin typeface="Roboto Light" panose="02000000000000000000" pitchFamily="2" charset="0"/>
            <a:ea typeface="Roboto Light" panose="02000000000000000000" pitchFamily="2" charset="0"/>
            <a:cs typeface="Roboto Light" panose="02000000000000000000" pitchFamily="2" charset="0"/>
          </a:endParaRPr>
        </a:p>
      </dgm:t>
    </dgm:pt>
    <dgm:pt modelId="{82111BDF-4A0E-40DE-8FC4-9197AF648FBC}" type="parTrans" cxnId="{BFAD203C-9C2B-44EC-8154-2AB5B9A3934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1137D5DF-0DA3-4F41-9BFB-E9ED1CE43D7A}" type="sibTrans" cxnId="{BFAD203C-9C2B-44EC-8154-2AB5B9A3934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D6CBAF45-41F0-4200-9BD2-6F28834B9037}" type="pres">
      <dgm:prSet presAssocID="{E852BBB4-1502-4017-8E21-A306DA771D9A}" presName="CompostProcess" presStyleCnt="0">
        <dgm:presLayoutVars>
          <dgm:dir/>
          <dgm:resizeHandles val="exact"/>
        </dgm:presLayoutVars>
      </dgm:prSet>
      <dgm:spPr/>
    </dgm:pt>
    <dgm:pt modelId="{BD68C4D7-DE4E-409D-9186-1F445E2B4078}" type="pres">
      <dgm:prSet presAssocID="{E852BBB4-1502-4017-8E21-A306DA771D9A}" presName="arrow" presStyleLbl="bgShp" presStyleIdx="0" presStyleCnt="1"/>
      <dgm:spPr/>
    </dgm:pt>
    <dgm:pt modelId="{335ECE7B-777E-41BD-BD3A-1E050874E768}" type="pres">
      <dgm:prSet presAssocID="{E852BBB4-1502-4017-8E21-A306DA771D9A}" presName="linearProcess" presStyleCnt="0"/>
      <dgm:spPr/>
    </dgm:pt>
    <dgm:pt modelId="{A8C4C304-776A-4C67-AC10-93CE757C2293}" type="pres">
      <dgm:prSet presAssocID="{78D5F081-3964-4E0A-8CDE-A6551C3C8F31}" presName="textNode" presStyleLbl="node1" presStyleIdx="0" presStyleCnt="8">
        <dgm:presLayoutVars>
          <dgm:bulletEnabled val="1"/>
        </dgm:presLayoutVars>
      </dgm:prSet>
      <dgm:spPr/>
      <dgm:t>
        <a:bodyPr/>
        <a:lstStyle/>
        <a:p>
          <a:endParaRPr lang="en-AU"/>
        </a:p>
      </dgm:t>
    </dgm:pt>
    <dgm:pt modelId="{C3E8C139-C243-4DDD-B2F9-E2EF527C3B34}" type="pres">
      <dgm:prSet presAssocID="{72A4613D-2459-49DA-BD4C-C61B5AFB6222}" presName="sibTrans" presStyleCnt="0"/>
      <dgm:spPr/>
    </dgm:pt>
    <dgm:pt modelId="{538A1769-82EF-4296-B41A-327847AF1DBE}" type="pres">
      <dgm:prSet presAssocID="{486FA324-52DD-470E-90F8-E035A2197BB4}" presName="textNode" presStyleLbl="node1" presStyleIdx="1" presStyleCnt="8">
        <dgm:presLayoutVars>
          <dgm:bulletEnabled val="1"/>
        </dgm:presLayoutVars>
      </dgm:prSet>
      <dgm:spPr/>
      <dgm:t>
        <a:bodyPr/>
        <a:lstStyle/>
        <a:p>
          <a:endParaRPr lang="en-AU"/>
        </a:p>
      </dgm:t>
    </dgm:pt>
    <dgm:pt modelId="{56A625D3-8E14-4988-A9CE-8FF00743617C}" type="pres">
      <dgm:prSet presAssocID="{CCF0D13E-78E6-4A3B-B5FB-519530827242}" presName="sibTrans" presStyleCnt="0"/>
      <dgm:spPr/>
    </dgm:pt>
    <dgm:pt modelId="{A6567C8C-650A-4E28-8BE6-FB938588B420}" type="pres">
      <dgm:prSet presAssocID="{74C6B061-8A24-45F3-8484-6D333125922B}" presName="textNode" presStyleLbl="node1" presStyleIdx="2" presStyleCnt="8">
        <dgm:presLayoutVars>
          <dgm:bulletEnabled val="1"/>
        </dgm:presLayoutVars>
      </dgm:prSet>
      <dgm:spPr/>
      <dgm:t>
        <a:bodyPr/>
        <a:lstStyle/>
        <a:p>
          <a:endParaRPr lang="en-AU"/>
        </a:p>
      </dgm:t>
    </dgm:pt>
    <dgm:pt modelId="{7E3B027C-3582-4DFD-967A-76E1DE95CE21}" type="pres">
      <dgm:prSet presAssocID="{EF6C8381-20FD-441D-BD3E-25D34CE0D509}" presName="sibTrans" presStyleCnt="0"/>
      <dgm:spPr/>
    </dgm:pt>
    <dgm:pt modelId="{0C1108E6-0DB9-4890-9065-1AF8F04DF029}" type="pres">
      <dgm:prSet presAssocID="{0D8C97BB-640B-474C-8966-124EDBD1B98D}" presName="textNode" presStyleLbl="node1" presStyleIdx="3" presStyleCnt="8">
        <dgm:presLayoutVars>
          <dgm:bulletEnabled val="1"/>
        </dgm:presLayoutVars>
      </dgm:prSet>
      <dgm:spPr/>
      <dgm:t>
        <a:bodyPr/>
        <a:lstStyle/>
        <a:p>
          <a:endParaRPr lang="en-AU"/>
        </a:p>
      </dgm:t>
    </dgm:pt>
    <dgm:pt modelId="{E6F004E2-C5C7-40FB-A714-E9161FBCCA14}" type="pres">
      <dgm:prSet presAssocID="{02A24CB0-EB73-4E07-AFB1-10672ED5B5E7}" presName="sibTrans" presStyleCnt="0"/>
      <dgm:spPr/>
    </dgm:pt>
    <dgm:pt modelId="{B5290E07-476D-4753-8E41-DEC285615E45}" type="pres">
      <dgm:prSet presAssocID="{32216564-800C-4219-84EA-C71AD8F018DD}" presName="textNode" presStyleLbl="node1" presStyleIdx="4" presStyleCnt="8">
        <dgm:presLayoutVars>
          <dgm:bulletEnabled val="1"/>
        </dgm:presLayoutVars>
      </dgm:prSet>
      <dgm:spPr/>
      <dgm:t>
        <a:bodyPr/>
        <a:lstStyle/>
        <a:p>
          <a:endParaRPr lang="en-AU"/>
        </a:p>
      </dgm:t>
    </dgm:pt>
    <dgm:pt modelId="{A4098BD3-F417-4E69-A98A-AF23F6A6495D}" type="pres">
      <dgm:prSet presAssocID="{88AE570D-C3A6-412C-9C40-944B81B66132}" presName="sibTrans" presStyleCnt="0"/>
      <dgm:spPr/>
    </dgm:pt>
    <dgm:pt modelId="{19BF89AD-3A32-4F81-B96C-3C2C46A1453C}" type="pres">
      <dgm:prSet presAssocID="{09376C0E-2F8D-4A3C-8205-EB17C4A3D6F8}" presName="textNode" presStyleLbl="node1" presStyleIdx="5" presStyleCnt="8">
        <dgm:presLayoutVars>
          <dgm:bulletEnabled val="1"/>
        </dgm:presLayoutVars>
      </dgm:prSet>
      <dgm:spPr/>
      <dgm:t>
        <a:bodyPr/>
        <a:lstStyle/>
        <a:p>
          <a:endParaRPr lang="en-AU"/>
        </a:p>
      </dgm:t>
    </dgm:pt>
    <dgm:pt modelId="{354E1C30-EDE8-4A15-B8F3-F9255BCAB4A8}" type="pres">
      <dgm:prSet presAssocID="{73A26D95-B6BC-48C4-9020-657D7E9E6FA9}" presName="sibTrans" presStyleCnt="0"/>
      <dgm:spPr/>
    </dgm:pt>
    <dgm:pt modelId="{D847C6FF-30DB-48EC-B33F-5013A82B7785}" type="pres">
      <dgm:prSet presAssocID="{2803982C-F1D0-41CE-9DA6-BF306D5368A0}" presName="textNode" presStyleLbl="node1" presStyleIdx="6" presStyleCnt="8">
        <dgm:presLayoutVars>
          <dgm:bulletEnabled val="1"/>
        </dgm:presLayoutVars>
      </dgm:prSet>
      <dgm:spPr/>
      <dgm:t>
        <a:bodyPr/>
        <a:lstStyle/>
        <a:p>
          <a:endParaRPr lang="en-AU"/>
        </a:p>
      </dgm:t>
    </dgm:pt>
    <dgm:pt modelId="{01D82123-BF78-4874-9A23-7040320E8FEE}" type="pres">
      <dgm:prSet presAssocID="{1137D5DF-0DA3-4F41-9BFB-E9ED1CE43D7A}" presName="sibTrans" presStyleCnt="0"/>
      <dgm:spPr/>
    </dgm:pt>
    <dgm:pt modelId="{75CA5F9D-F2DE-4945-B070-191234A778E5}" type="pres">
      <dgm:prSet presAssocID="{7C7FDB4C-B914-4465-B063-BCC0F40D411B}" presName="textNode" presStyleLbl="node1" presStyleIdx="7" presStyleCnt="8">
        <dgm:presLayoutVars>
          <dgm:bulletEnabled val="1"/>
        </dgm:presLayoutVars>
      </dgm:prSet>
      <dgm:spPr/>
      <dgm:t>
        <a:bodyPr/>
        <a:lstStyle/>
        <a:p>
          <a:endParaRPr lang="en-AU"/>
        </a:p>
      </dgm:t>
    </dgm:pt>
  </dgm:ptLst>
  <dgm:cxnLst>
    <dgm:cxn modelId="{6F2F01BD-2BB2-41C7-8C78-993277A03FA2}" srcId="{E852BBB4-1502-4017-8E21-A306DA771D9A}" destId="{0D8C97BB-640B-474C-8966-124EDBD1B98D}" srcOrd="3" destOrd="0" parTransId="{5AAAD086-827E-4CEE-9809-71C1A3C692FE}" sibTransId="{02A24CB0-EB73-4E07-AFB1-10672ED5B5E7}"/>
    <dgm:cxn modelId="{A032D301-BCD4-4BCE-98D2-3396F194A65D}" type="presOf" srcId="{09376C0E-2F8D-4A3C-8205-EB17C4A3D6F8}" destId="{19BF89AD-3A32-4F81-B96C-3C2C46A1453C}" srcOrd="0" destOrd="0" presId="urn:microsoft.com/office/officeart/2005/8/layout/hProcess9"/>
    <dgm:cxn modelId="{22700439-7904-45AC-BE15-4641036B848A}" type="presOf" srcId="{E852BBB4-1502-4017-8E21-A306DA771D9A}" destId="{D6CBAF45-41F0-4200-9BD2-6F28834B9037}" srcOrd="0" destOrd="0" presId="urn:microsoft.com/office/officeart/2005/8/layout/hProcess9"/>
    <dgm:cxn modelId="{DF76C2F8-452B-47D0-A89D-5E8F69C0E451}" type="presOf" srcId="{78D5F081-3964-4E0A-8CDE-A6551C3C8F31}" destId="{A8C4C304-776A-4C67-AC10-93CE757C2293}" srcOrd="0" destOrd="0" presId="urn:microsoft.com/office/officeart/2005/8/layout/hProcess9"/>
    <dgm:cxn modelId="{87A52474-C72C-44F5-8E5C-3014E4FC33AC}" srcId="{E852BBB4-1502-4017-8E21-A306DA771D9A}" destId="{74C6B061-8A24-45F3-8484-6D333125922B}" srcOrd="2" destOrd="0" parTransId="{C7EEA757-C811-4A53-BC54-896C42A9A6A1}" sibTransId="{EF6C8381-20FD-441D-BD3E-25D34CE0D509}"/>
    <dgm:cxn modelId="{70A4F030-B061-4845-875F-4B7A950C4752}" srcId="{E852BBB4-1502-4017-8E21-A306DA771D9A}" destId="{78D5F081-3964-4E0A-8CDE-A6551C3C8F31}" srcOrd="0" destOrd="0" parTransId="{E7CBBFC8-B3C7-47F6-BC42-468F2208FA84}" sibTransId="{72A4613D-2459-49DA-BD4C-C61B5AFB6222}"/>
    <dgm:cxn modelId="{BFAD203C-9C2B-44EC-8154-2AB5B9A3934A}" srcId="{E852BBB4-1502-4017-8E21-A306DA771D9A}" destId="{2803982C-F1D0-41CE-9DA6-BF306D5368A0}" srcOrd="6" destOrd="0" parTransId="{82111BDF-4A0E-40DE-8FC4-9197AF648FBC}" sibTransId="{1137D5DF-0DA3-4F41-9BFB-E9ED1CE43D7A}"/>
    <dgm:cxn modelId="{109CD47B-B658-47C7-A7DD-458B665E33F8}" srcId="{E852BBB4-1502-4017-8E21-A306DA771D9A}" destId="{32216564-800C-4219-84EA-C71AD8F018DD}" srcOrd="4" destOrd="0" parTransId="{134EC528-CED8-48B7-A8DE-F425D28B1182}" sibTransId="{88AE570D-C3A6-412C-9C40-944B81B66132}"/>
    <dgm:cxn modelId="{3E9627D4-9849-4885-9172-17455A4DC9CE}" type="presOf" srcId="{486FA324-52DD-470E-90F8-E035A2197BB4}" destId="{538A1769-82EF-4296-B41A-327847AF1DBE}" srcOrd="0" destOrd="0" presId="urn:microsoft.com/office/officeart/2005/8/layout/hProcess9"/>
    <dgm:cxn modelId="{55EB283A-E412-450C-9969-F76BBA565B10}" type="presOf" srcId="{74C6B061-8A24-45F3-8484-6D333125922B}" destId="{A6567C8C-650A-4E28-8BE6-FB938588B420}" srcOrd="0" destOrd="0" presId="urn:microsoft.com/office/officeart/2005/8/layout/hProcess9"/>
    <dgm:cxn modelId="{E93D272F-07F1-40DF-92A6-6D4878A673B0}" type="presOf" srcId="{7C7FDB4C-B914-4465-B063-BCC0F40D411B}" destId="{75CA5F9D-F2DE-4945-B070-191234A778E5}" srcOrd="0" destOrd="0" presId="urn:microsoft.com/office/officeart/2005/8/layout/hProcess9"/>
    <dgm:cxn modelId="{CF954E29-46DC-440B-AD72-662A3D10816C}" type="presOf" srcId="{2803982C-F1D0-41CE-9DA6-BF306D5368A0}" destId="{D847C6FF-30DB-48EC-B33F-5013A82B7785}" srcOrd="0" destOrd="0" presId="urn:microsoft.com/office/officeart/2005/8/layout/hProcess9"/>
    <dgm:cxn modelId="{FEFCDDF8-002A-400D-BB56-F0A823B7E7CC}" type="presOf" srcId="{32216564-800C-4219-84EA-C71AD8F018DD}" destId="{B5290E07-476D-4753-8E41-DEC285615E45}" srcOrd="0" destOrd="0" presId="urn:microsoft.com/office/officeart/2005/8/layout/hProcess9"/>
    <dgm:cxn modelId="{D16BA53A-425F-455B-B772-24B19C84D987}" srcId="{E852BBB4-1502-4017-8E21-A306DA771D9A}" destId="{486FA324-52DD-470E-90F8-E035A2197BB4}" srcOrd="1" destOrd="0" parTransId="{644BB9D1-5405-4B2D-8129-ADCC38B45833}" sibTransId="{CCF0D13E-78E6-4A3B-B5FB-519530827242}"/>
    <dgm:cxn modelId="{147FC2F5-2BC9-4441-B962-5C348DEB3875}" type="presOf" srcId="{0D8C97BB-640B-474C-8966-124EDBD1B98D}" destId="{0C1108E6-0DB9-4890-9065-1AF8F04DF029}" srcOrd="0" destOrd="0" presId="urn:microsoft.com/office/officeart/2005/8/layout/hProcess9"/>
    <dgm:cxn modelId="{4C2D119A-EC84-4B3F-BA4E-7FF02279CD41}" srcId="{E852BBB4-1502-4017-8E21-A306DA771D9A}" destId="{7C7FDB4C-B914-4465-B063-BCC0F40D411B}" srcOrd="7" destOrd="0" parTransId="{439CFF22-26C9-409A-807D-ECB141F38844}" sibTransId="{BEB88EAF-46D5-48CE-8B96-2EB12D06C66C}"/>
    <dgm:cxn modelId="{0B1C2A0F-FBD3-44FB-A525-633286F22AB0}" srcId="{E852BBB4-1502-4017-8E21-A306DA771D9A}" destId="{09376C0E-2F8D-4A3C-8205-EB17C4A3D6F8}" srcOrd="5" destOrd="0" parTransId="{A6F76649-F895-44D7-B71D-C5FA7820BF0F}" sibTransId="{73A26D95-B6BC-48C4-9020-657D7E9E6FA9}"/>
    <dgm:cxn modelId="{747F8C3D-4381-4F3F-9B2B-976984567F80}" type="presParOf" srcId="{D6CBAF45-41F0-4200-9BD2-6F28834B9037}" destId="{BD68C4D7-DE4E-409D-9186-1F445E2B4078}" srcOrd="0" destOrd="0" presId="urn:microsoft.com/office/officeart/2005/8/layout/hProcess9"/>
    <dgm:cxn modelId="{906B377D-23DA-4019-A3BF-89D93392B877}" type="presParOf" srcId="{D6CBAF45-41F0-4200-9BD2-6F28834B9037}" destId="{335ECE7B-777E-41BD-BD3A-1E050874E768}" srcOrd="1" destOrd="0" presId="urn:microsoft.com/office/officeart/2005/8/layout/hProcess9"/>
    <dgm:cxn modelId="{B6C55344-B619-496D-B588-BC52699F7BFE}" type="presParOf" srcId="{335ECE7B-777E-41BD-BD3A-1E050874E768}" destId="{A8C4C304-776A-4C67-AC10-93CE757C2293}" srcOrd="0" destOrd="0" presId="urn:microsoft.com/office/officeart/2005/8/layout/hProcess9"/>
    <dgm:cxn modelId="{EF6F3A81-E598-4CEE-8CF1-15612E91C08E}" type="presParOf" srcId="{335ECE7B-777E-41BD-BD3A-1E050874E768}" destId="{C3E8C139-C243-4DDD-B2F9-E2EF527C3B34}" srcOrd="1" destOrd="0" presId="urn:microsoft.com/office/officeart/2005/8/layout/hProcess9"/>
    <dgm:cxn modelId="{7CE740B5-027B-4CD4-836B-CCF945DE6698}" type="presParOf" srcId="{335ECE7B-777E-41BD-BD3A-1E050874E768}" destId="{538A1769-82EF-4296-B41A-327847AF1DBE}" srcOrd="2" destOrd="0" presId="urn:microsoft.com/office/officeart/2005/8/layout/hProcess9"/>
    <dgm:cxn modelId="{DE4FFC8E-01B3-4AFE-A41F-B7F19A9D1187}" type="presParOf" srcId="{335ECE7B-777E-41BD-BD3A-1E050874E768}" destId="{56A625D3-8E14-4988-A9CE-8FF00743617C}" srcOrd="3" destOrd="0" presId="urn:microsoft.com/office/officeart/2005/8/layout/hProcess9"/>
    <dgm:cxn modelId="{A73CA5EE-7FDD-4F21-9919-313CF3E05B14}" type="presParOf" srcId="{335ECE7B-777E-41BD-BD3A-1E050874E768}" destId="{A6567C8C-650A-4E28-8BE6-FB938588B420}" srcOrd="4" destOrd="0" presId="urn:microsoft.com/office/officeart/2005/8/layout/hProcess9"/>
    <dgm:cxn modelId="{BC82F6B6-25B5-41C6-9A90-856971E9625F}" type="presParOf" srcId="{335ECE7B-777E-41BD-BD3A-1E050874E768}" destId="{7E3B027C-3582-4DFD-967A-76E1DE95CE21}" srcOrd="5" destOrd="0" presId="urn:microsoft.com/office/officeart/2005/8/layout/hProcess9"/>
    <dgm:cxn modelId="{C4C732E1-A602-4760-B020-475CCF9DFFD9}" type="presParOf" srcId="{335ECE7B-777E-41BD-BD3A-1E050874E768}" destId="{0C1108E6-0DB9-4890-9065-1AF8F04DF029}" srcOrd="6" destOrd="0" presId="urn:microsoft.com/office/officeart/2005/8/layout/hProcess9"/>
    <dgm:cxn modelId="{623221BA-850C-4203-B38A-F2718769EC0A}" type="presParOf" srcId="{335ECE7B-777E-41BD-BD3A-1E050874E768}" destId="{E6F004E2-C5C7-40FB-A714-E9161FBCCA14}" srcOrd="7" destOrd="0" presId="urn:microsoft.com/office/officeart/2005/8/layout/hProcess9"/>
    <dgm:cxn modelId="{3910F2D6-6E06-48E3-9654-AE80E21F2F0A}" type="presParOf" srcId="{335ECE7B-777E-41BD-BD3A-1E050874E768}" destId="{B5290E07-476D-4753-8E41-DEC285615E45}" srcOrd="8" destOrd="0" presId="urn:microsoft.com/office/officeart/2005/8/layout/hProcess9"/>
    <dgm:cxn modelId="{9E8CBC2F-E137-4010-9F04-B30F935418AF}" type="presParOf" srcId="{335ECE7B-777E-41BD-BD3A-1E050874E768}" destId="{A4098BD3-F417-4E69-A98A-AF23F6A6495D}" srcOrd="9" destOrd="0" presId="urn:microsoft.com/office/officeart/2005/8/layout/hProcess9"/>
    <dgm:cxn modelId="{E1C87114-7820-4798-BCF2-AA5813993BB3}" type="presParOf" srcId="{335ECE7B-777E-41BD-BD3A-1E050874E768}" destId="{19BF89AD-3A32-4F81-B96C-3C2C46A1453C}" srcOrd="10" destOrd="0" presId="urn:microsoft.com/office/officeart/2005/8/layout/hProcess9"/>
    <dgm:cxn modelId="{6BA028CE-A877-47A7-9665-DB66980A708B}" type="presParOf" srcId="{335ECE7B-777E-41BD-BD3A-1E050874E768}" destId="{354E1C30-EDE8-4A15-B8F3-F9255BCAB4A8}" srcOrd="11" destOrd="0" presId="urn:microsoft.com/office/officeart/2005/8/layout/hProcess9"/>
    <dgm:cxn modelId="{0476DBE5-E5C1-43F5-B609-B0109789B3C2}" type="presParOf" srcId="{335ECE7B-777E-41BD-BD3A-1E050874E768}" destId="{D847C6FF-30DB-48EC-B33F-5013A82B7785}" srcOrd="12" destOrd="0" presId="urn:microsoft.com/office/officeart/2005/8/layout/hProcess9"/>
    <dgm:cxn modelId="{F12C33A5-21AE-4F78-99FE-E6A97D2E7325}" type="presParOf" srcId="{335ECE7B-777E-41BD-BD3A-1E050874E768}" destId="{01D82123-BF78-4874-9A23-7040320E8FEE}" srcOrd="13" destOrd="0" presId="urn:microsoft.com/office/officeart/2005/8/layout/hProcess9"/>
    <dgm:cxn modelId="{C3938C4C-077D-4BDD-8E37-3EA0CC2A5658}" type="presParOf" srcId="{335ECE7B-777E-41BD-BD3A-1E050874E768}" destId="{75CA5F9D-F2DE-4945-B070-191234A778E5}" srcOrd="1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536A44-41B5-426C-8B39-B8818DD780B0}" type="doc">
      <dgm:prSet loTypeId="urn:microsoft.com/office/officeart/2005/8/layout/cycle3" loCatId="cycle" qsTypeId="urn:microsoft.com/office/officeart/2005/8/quickstyle/3d6" qsCatId="3D" csTypeId="urn:microsoft.com/office/officeart/2005/8/colors/accent0_3" csCatId="mainScheme" phldr="1"/>
      <dgm:spPr/>
      <dgm:t>
        <a:bodyPr/>
        <a:lstStyle/>
        <a:p>
          <a:endParaRPr lang="en-US"/>
        </a:p>
      </dgm:t>
    </dgm:pt>
    <dgm:pt modelId="{7258CDF2-7B0D-4F48-A2B7-70E01EE6912F}">
      <dgm:prSet phldrT="[Text]"/>
      <dgm:spPr/>
      <dgm:t>
        <a:bodyPr/>
        <a:lstStyle/>
        <a:p>
          <a:r>
            <a:rPr lang="en-US" dirty="0" smtClean="0">
              <a:latin typeface="Roboto Light" panose="02000000000000000000" pitchFamily="2" charset="0"/>
              <a:ea typeface="Roboto Light" panose="02000000000000000000" pitchFamily="2" charset="0"/>
              <a:cs typeface="Roboto Light" panose="02000000000000000000" pitchFamily="2" charset="0"/>
            </a:rPr>
            <a:t>Select user story</a:t>
          </a:r>
          <a:endParaRPr lang="en-US" dirty="0">
            <a:latin typeface="Roboto Light" panose="02000000000000000000" pitchFamily="2" charset="0"/>
            <a:ea typeface="Roboto Light" panose="02000000000000000000" pitchFamily="2" charset="0"/>
            <a:cs typeface="Roboto Light" panose="02000000000000000000" pitchFamily="2" charset="0"/>
          </a:endParaRPr>
        </a:p>
      </dgm:t>
    </dgm:pt>
    <dgm:pt modelId="{C341C10E-CBE7-4519-8458-022CAC93F73A}" type="parTrans" cxnId="{A8600610-84B1-4A30-AC7D-78984BA635E1}">
      <dgm:prSet/>
      <dgm:spPr/>
      <dgm:t>
        <a:bodyPr/>
        <a:lstStyle/>
        <a:p>
          <a:endParaRPr lang="en-US"/>
        </a:p>
      </dgm:t>
    </dgm:pt>
    <dgm:pt modelId="{6F79F0DB-7086-4DE8-A173-8754B6D90DDB}" type="sibTrans" cxnId="{A8600610-84B1-4A30-AC7D-78984BA635E1}">
      <dgm:prSet/>
      <dgm:spPr/>
      <dgm:t>
        <a:bodyPr/>
        <a:lstStyle/>
        <a:p>
          <a:endParaRPr lang="en-US"/>
        </a:p>
      </dgm:t>
    </dgm:pt>
    <dgm:pt modelId="{9DAD7AEE-D9E0-431B-91EF-135421819602}">
      <dgm:prSet phldrT="[Text]"/>
      <dgm:spPr/>
      <dgm:t>
        <a:bodyPr/>
        <a:lstStyle/>
        <a:p>
          <a:r>
            <a:rPr lang="en-US" dirty="0" smtClean="0">
              <a:latin typeface="Roboto Light" panose="02000000000000000000" pitchFamily="2" charset="0"/>
              <a:ea typeface="Roboto Light" panose="02000000000000000000" pitchFamily="2" charset="0"/>
              <a:cs typeface="Roboto Light" panose="02000000000000000000" pitchFamily="2" charset="0"/>
            </a:rPr>
            <a:t>Determine tasks to deliver user story</a:t>
          </a:r>
          <a:endParaRPr lang="en-US" dirty="0">
            <a:latin typeface="Roboto Light" panose="02000000000000000000" pitchFamily="2" charset="0"/>
            <a:ea typeface="Roboto Light" panose="02000000000000000000" pitchFamily="2" charset="0"/>
            <a:cs typeface="Roboto Light" panose="02000000000000000000" pitchFamily="2" charset="0"/>
          </a:endParaRPr>
        </a:p>
      </dgm:t>
    </dgm:pt>
    <dgm:pt modelId="{CD6590B0-6131-460D-BF6E-3B3D959DA059}" type="parTrans" cxnId="{AAFAEC24-D43E-4346-981B-16600D7C47B3}">
      <dgm:prSet/>
      <dgm:spPr/>
      <dgm:t>
        <a:bodyPr/>
        <a:lstStyle/>
        <a:p>
          <a:endParaRPr lang="en-US"/>
        </a:p>
      </dgm:t>
    </dgm:pt>
    <dgm:pt modelId="{83183098-0DF8-46C2-9640-2270CA8F08ED}" type="sibTrans" cxnId="{AAFAEC24-D43E-4346-981B-16600D7C47B3}">
      <dgm:prSet/>
      <dgm:spPr/>
      <dgm:t>
        <a:bodyPr/>
        <a:lstStyle/>
        <a:p>
          <a:endParaRPr lang="en-US"/>
        </a:p>
      </dgm:t>
    </dgm:pt>
    <dgm:pt modelId="{ED2A5441-5B6F-45DB-86B0-F61F3E8A1259}">
      <dgm:prSet phldrT="[Text]"/>
      <dgm:spPr/>
      <dgm:t>
        <a:bodyPr/>
        <a:lstStyle/>
        <a:p>
          <a:r>
            <a:rPr lang="en-US" dirty="0" smtClean="0">
              <a:latin typeface="Roboto Light" panose="02000000000000000000" pitchFamily="2" charset="0"/>
              <a:ea typeface="Roboto Light" panose="02000000000000000000" pitchFamily="2" charset="0"/>
              <a:cs typeface="Roboto Light" panose="02000000000000000000" pitchFamily="2" charset="0"/>
            </a:rPr>
            <a:t>Agree technical dependencies and order</a:t>
          </a:r>
          <a:endParaRPr lang="en-US" dirty="0">
            <a:latin typeface="Roboto Light" panose="02000000000000000000" pitchFamily="2" charset="0"/>
            <a:ea typeface="Roboto Light" panose="02000000000000000000" pitchFamily="2" charset="0"/>
            <a:cs typeface="Roboto Light" panose="02000000000000000000" pitchFamily="2" charset="0"/>
          </a:endParaRPr>
        </a:p>
      </dgm:t>
    </dgm:pt>
    <dgm:pt modelId="{BFFD5241-FB28-4282-ABF0-1FC78A52D3F5}" type="parTrans" cxnId="{E5076A8D-70A9-4C5B-8B8C-0EB50AF19F8A}">
      <dgm:prSet/>
      <dgm:spPr/>
      <dgm:t>
        <a:bodyPr/>
        <a:lstStyle/>
        <a:p>
          <a:endParaRPr lang="en-US"/>
        </a:p>
      </dgm:t>
    </dgm:pt>
    <dgm:pt modelId="{99D7CB1D-D24A-439E-8FF7-996AE3CB3F17}" type="sibTrans" cxnId="{E5076A8D-70A9-4C5B-8B8C-0EB50AF19F8A}">
      <dgm:prSet/>
      <dgm:spPr/>
      <dgm:t>
        <a:bodyPr/>
        <a:lstStyle/>
        <a:p>
          <a:endParaRPr lang="en-US"/>
        </a:p>
      </dgm:t>
    </dgm:pt>
    <dgm:pt modelId="{AE9AF3AD-A001-4D4E-B534-68D86931DA85}">
      <dgm:prSet phldrT="[Text]"/>
      <dgm:spPr/>
      <dgm:t>
        <a:bodyPr/>
        <a:lstStyle/>
        <a:p>
          <a:r>
            <a:rPr lang="en-US" dirty="0" smtClean="0">
              <a:latin typeface="Roboto Light" panose="02000000000000000000" pitchFamily="2" charset="0"/>
              <a:ea typeface="Roboto Light" panose="02000000000000000000" pitchFamily="2" charset="0"/>
              <a:cs typeface="Roboto Light" panose="02000000000000000000" pitchFamily="2" charset="0"/>
            </a:rPr>
            <a:t>Estimate the effort required to complete each task</a:t>
          </a:r>
          <a:endParaRPr lang="en-US" dirty="0">
            <a:latin typeface="Roboto Light" panose="02000000000000000000" pitchFamily="2" charset="0"/>
            <a:ea typeface="Roboto Light" panose="02000000000000000000" pitchFamily="2" charset="0"/>
            <a:cs typeface="Roboto Light" panose="02000000000000000000" pitchFamily="2" charset="0"/>
          </a:endParaRPr>
        </a:p>
      </dgm:t>
    </dgm:pt>
    <dgm:pt modelId="{A9AB03A5-2C90-4CA1-BCFB-6FA8171A7ED4}" type="parTrans" cxnId="{755DE357-433D-43C4-AB1F-561B267D17FC}">
      <dgm:prSet/>
      <dgm:spPr/>
      <dgm:t>
        <a:bodyPr/>
        <a:lstStyle/>
        <a:p>
          <a:endParaRPr lang="en-US"/>
        </a:p>
      </dgm:t>
    </dgm:pt>
    <dgm:pt modelId="{4D49971F-4517-4CCF-B6AD-994BEFCD26F6}" type="sibTrans" cxnId="{755DE357-433D-43C4-AB1F-561B267D17FC}">
      <dgm:prSet/>
      <dgm:spPr/>
      <dgm:t>
        <a:bodyPr/>
        <a:lstStyle/>
        <a:p>
          <a:endParaRPr lang="en-US"/>
        </a:p>
      </dgm:t>
    </dgm:pt>
    <dgm:pt modelId="{E6D43F72-BBD9-42AF-8303-90D91D9C310E}">
      <dgm:prSet phldrT="[Text]"/>
      <dgm:spPr/>
      <dgm:t>
        <a:bodyPr/>
        <a:lstStyle/>
        <a:p>
          <a:r>
            <a:rPr lang="en-US" dirty="0" smtClean="0">
              <a:latin typeface="Roboto Light" panose="02000000000000000000" pitchFamily="2" charset="0"/>
              <a:ea typeface="Roboto Light" panose="02000000000000000000" pitchFamily="2" charset="0"/>
              <a:cs typeface="Roboto Light" panose="02000000000000000000" pitchFamily="2" charset="0"/>
            </a:rPr>
            <a:t>Assess the risks associated with the task estimate</a:t>
          </a:r>
          <a:endParaRPr lang="en-US" dirty="0">
            <a:latin typeface="Roboto Light" panose="02000000000000000000" pitchFamily="2" charset="0"/>
            <a:ea typeface="Roboto Light" panose="02000000000000000000" pitchFamily="2" charset="0"/>
            <a:cs typeface="Roboto Light" panose="02000000000000000000" pitchFamily="2" charset="0"/>
          </a:endParaRPr>
        </a:p>
      </dgm:t>
    </dgm:pt>
    <dgm:pt modelId="{4B218201-AF02-4473-B368-25370529ED25}" type="parTrans" cxnId="{FA72AE0F-D881-4CB8-ABE6-8A50074EE15E}">
      <dgm:prSet/>
      <dgm:spPr/>
      <dgm:t>
        <a:bodyPr/>
        <a:lstStyle/>
        <a:p>
          <a:endParaRPr lang="en-US"/>
        </a:p>
      </dgm:t>
    </dgm:pt>
    <dgm:pt modelId="{33269FD2-26B5-4BAF-BCDC-1A98C31812A7}" type="sibTrans" cxnId="{FA72AE0F-D881-4CB8-ABE6-8A50074EE15E}">
      <dgm:prSet/>
      <dgm:spPr/>
      <dgm:t>
        <a:bodyPr/>
        <a:lstStyle/>
        <a:p>
          <a:endParaRPr lang="en-US"/>
        </a:p>
      </dgm:t>
    </dgm:pt>
    <dgm:pt modelId="{0DAC3CC2-FF22-4A32-AEF2-6830FC241AE7}">
      <dgm:prSet phldrT="[Text]"/>
      <dgm:spPr/>
      <dgm:t>
        <a:bodyPr/>
        <a:lstStyle/>
        <a:p>
          <a:r>
            <a:rPr lang="en-US" dirty="0" smtClean="0">
              <a:latin typeface="Roboto Light" panose="02000000000000000000" pitchFamily="2" charset="0"/>
              <a:ea typeface="Roboto Light" panose="02000000000000000000" pitchFamily="2" charset="0"/>
              <a:cs typeface="Roboto Light" panose="02000000000000000000" pitchFamily="2" charset="0"/>
            </a:rPr>
            <a:t>Assign the task</a:t>
          </a:r>
          <a:endParaRPr lang="en-US" dirty="0">
            <a:latin typeface="Roboto Light" panose="02000000000000000000" pitchFamily="2" charset="0"/>
            <a:ea typeface="Roboto Light" panose="02000000000000000000" pitchFamily="2" charset="0"/>
            <a:cs typeface="Roboto Light" panose="02000000000000000000" pitchFamily="2" charset="0"/>
          </a:endParaRPr>
        </a:p>
      </dgm:t>
    </dgm:pt>
    <dgm:pt modelId="{C9F7CF09-98FA-49BD-A77C-DDED5ABB583B}" type="parTrans" cxnId="{EDC0D043-F5A1-4B1C-82A8-F7360AE17311}">
      <dgm:prSet/>
      <dgm:spPr/>
      <dgm:t>
        <a:bodyPr/>
        <a:lstStyle/>
        <a:p>
          <a:endParaRPr lang="en-US"/>
        </a:p>
      </dgm:t>
    </dgm:pt>
    <dgm:pt modelId="{73DE7168-BA7C-4991-AFE5-8F7D2F905FC1}" type="sibTrans" cxnId="{EDC0D043-F5A1-4B1C-82A8-F7360AE17311}">
      <dgm:prSet/>
      <dgm:spPr/>
      <dgm:t>
        <a:bodyPr/>
        <a:lstStyle/>
        <a:p>
          <a:endParaRPr lang="en-US"/>
        </a:p>
      </dgm:t>
    </dgm:pt>
    <dgm:pt modelId="{1C31437B-D7D3-44A5-BD04-3936164C195C}" type="pres">
      <dgm:prSet presAssocID="{04536A44-41B5-426C-8B39-B8818DD780B0}" presName="Name0" presStyleCnt="0">
        <dgm:presLayoutVars>
          <dgm:dir/>
          <dgm:resizeHandles val="exact"/>
        </dgm:presLayoutVars>
      </dgm:prSet>
      <dgm:spPr/>
      <dgm:t>
        <a:bodyPr/>
        <a:lstStyle/>
        <a:p>
          <a:endParaRPr lang="en-US"/>
        </a:p>
      </dgm:t>
    </dgm:pt>
    <dgm:pt modelId="{D97A63EF-ECB2-4C5A-8120-F89841F1BC08}" type="pres">
      <dgm:prSet presAssocID="{04536A44-41B5-426C-8B39-B8818DD780B0}" presName="cycle" presStyleCnt="0"/>
      <dgm:spPr/>
    </dgm:pt>
    <dgm:pt modelId="{5DE7D634-8B3F-44FA-B75C-0B91324D300B}" type="pres">
      <dgm:prSet presAssocID="{7258CDF2-7B0D-4F48-A2B7-70E01EE6912F}" presName="nodeFirstNode" presStyleLbl="node1" presStyleIdx="0" presStyleCnt="6">
        <dgm:presLayoutVars>
          <dgm:bulletEnabled val="1"/>
        </dgm:presLayoutVars>
      </dgm:prSet>
      <dgm:spPr/>
      <dgm:t>
        <a:bodyPr/>
        <a:lstStyle/>
        <a:p>
          <a:endParaRPr lang="en-US"/>
        </a:p>
      </dgm:t>
    </dgm:pt>
    <dgm:pt modelId="{3FBCCB8C-510C-4B45-875A-9A8B84B22524}" type="pres">
      <dgm:prSet presAssocID="{6F79F0DB-7086-4DE8-A173-8754B6D90DDB}" presName="sibTransFirstNode" presStyleLbl="bgShp" presStyleIdx="0" presStyleCnt="1"/>
      <dgm:spPr/>
      <dgm:t>
        <a:bodyPr/>
        <a:lstStyle/>
        <a:p>
          <a:endParaRPr lang="en-US"/>
        </a:p>
      </dgm:t>
    </dgm:pt>
    <dgm:pt modelId="{FD11C113-02BF-4C5B-8E64-3A1C1DBD9DB0}" type="pres">
      <dgm:prSet presAssocID="{9DAD7AEE-D9E0-431B-91EF-135421819602}" presName="nodeFollowingNodes" presStyleLbl="node1" presStyleIdx="1" presStyleCnt="6">
        <dgm:presLayoutVars>
          <dgm:bulletEnabled val="1"/>
        </dgm:presLayoutVars>
      </dgm:prSet>
      <dgm:spPr/>
      <dgm:t>
        <a:bodyPr/>
        <a:lstStyle/>
        <a:p>
          <a:endParaRPr lang="en-US"/>
        </a:p>
      </dgm:t>
    </dgm:pt>
    <dgm:pt modelId="{96A2EB7B-DECC-4015-9B0E-5E9818274CA6}" type="pres">
      <dgm:prSet presAssocID="{ED2A5441-5B6F-45DB-86B0-F61F3E8A1259}" presName="nodeFollowingNodes" presStyleLbl="node1" presStyleIdx="2" presStyleCnt="6">
        <dgm:presLayoutVars>
          <dgm:bulletEnabled val="1"/>
        </dgm:presLayoutVars>
      </dgm:prSet>
      <dgm:spPr/>
      <dgm:t>
        <a:bodyPr/>
        <a:lstStyle/>
        <a:p>
          <a:endParaRPr lang="en-US"/>
        </a:p>
      </dgm:t>
    </dgm:pt>
    <dgm:pt modelId="{CF2CDFFA-EF8D-4A6E-AD08-7265239C5FB2}" type="pres">
      <dgm:prSet presAssocID="{AE9AF3AD-A001-4D4E-B534-68D86931DA85}" presName="nodeFollowingNodes" presStyleLbl="node1" presStyleIdx="3" presStyleCnt="6">
        <dgm:presLayoutVars>
          <dgm:bulletEnabled val="1"/>
        </dgm:presLayoutVars>
      </dgm:prSet>
      <dgm:spPr/>
      <dgm:t>
        <a:bodyPr/>
        <a:lstStyle/>
        <a:p>
          <a:endParaRPr lang="en-US"/>
        </a:p>
      </dgm:t>
    </dgm:pt>
    <dgm:pt modelId="{9606DE89-C997-46FE-9C8F-39C0105263AF}" type="pres">
      <dgm:prSet presAssocID="{E6D43F72-BBD9-42AF-8303-90D91D9C310E}" presName="nodeFollowingNodes" presStyleLbl="node1" presStyleIdx="4" presStyleCnt="6">
        <dgm:presLayoutVars>
          <dgm:bulletEnabled val="1"/>
        </dgm:presLayoutVars>
      </dgm:prSet>
      <dgm:spPr/>
      <dgm:t>
        <a:bodyPr/>
        <a:lstStyle/>
        <a:p>
          <a:endParaRPr lang="en-US"/>
        </a:p>
      </dgm:t>
    </dgm:pt>
    <dgm:pt modelId="{93654942-34F5-491D-9F24-0FC6E7ABC3E6}" type="pres">
      <dgm:prSet presAssocID="{0DAC3CC2-FF22-4A32-AEF2-6830FC241AE7}" presName="nodeFollowingNodes" presStyleLbl="node1" presStyleIdx="5" presStyleCnt="6">
        <dgm:presLayoutVars>
          <dgm:bulletEnabled val="1"/>
        </dgm:presLayoutVars>
      </dgm:prSet>
      <dgm:spPr/>
      <dgm:t>
        <a:bodyPr/>
        <a:lstStyle/>
        <a:p>
          <a:endParaRPr lang="en-US"/>
        </a:p>
      </dgm:t>
    </dgm:pt>
  </dgm:ptLst>
  <dgm:cxnLst>
    <dgm:cxn modelId="{60B5D0A2-912F-4679-B71D-5ADD6E0ACBEA}" type="presOf" srcId="{9DAD7AEE-D9E0-431B-91EF-135421819602}" destId="{FD11C113-02BF-4C5B-8E64-3A1C1DBD9DB0}" srcOrd="0" destOrd="0" presId="urn:microsoft.com/office/officeart/2005/8/layout/cycle3"/>
    <dgm:cxn modelId="{DE5F54F0-7BE4-49B3-A251-E20A511DCC61}" type="presOf" srcId="{ED2A5441-5B6F-45DB-86B0-F61F3E8A1259}" destId="{96A2EB7B-DECC-4015-9B0E-5E9818274CA6}" srcOrd="0" destOrd="0" presId="urn:microsoft.com/office/officeart/2005/8/layout/cycle3"/>
    <dgm:cxn modelId="{FA72AE0F-D881-4CB8-ABE6-8A50074EE15E}" srcId="{04536A44-41B5-426C-8B39-B8818DD780B0}" destId="{E6D43F72-BBD9-42AF-8303-90D91D9C310E}" srcOrd="4" destOrd="0" parTransId="{4B218201-AF02-4473-B368-25370529ED25}" sibTransId="{33269FD2-26B5-4BAF-BCDC-1A98C31812A7}"/>
    <dgm:cxn modelId="{755DE357-433D-43C4-AB1F-561B267D17FC}" srcId="{04536A44-41B5-426C-8B39-B8818DD780B0}" destId="{AE9AF3AD-A001-4D4E-B534-68D86931DA85}" srcOrd="3" destOrd="0" parTransId="{A9AB03A5-2C90-4CA1-BCFB-6FA8171A7ED4}" sibTransId="{4D49971F-4517-4CCF-B6AD-994BEFCD26F6}"/>
    <dgm:cxn modelId="{E5076A8D-70A9-4C5B-8B8C-0EB50AF19F8A}" srcId="{04536A44-41B5-426C-8B39-B8818DD780B0}" destId="{ED2A5441-5B6F-45DB-86B0-F61F3E8A1259}" srcOrd="2" destOrd="0" parTransId="{BFFD5241-FB28-4282-ABF0-1FC78A52D3F5}" sibTransId="{99D7CB1D-D24A-439E-8FF7-996AE3CB3F17}"/>
    <dgm:cxn modelId="{AAFAEC24-D43E-4346-981B-16600D7C47B3}" srcId="{04536A44-41B5-426C-8B39-B8818DD780B0}" destId="{9DAD7AEE-D9E0-431B-91EF-135421819602}" srcOrd="1" destOrd="0" parTransId="{CD6590B0-6131-460D-BF6E-3B3D959DA059}" sibTransId="{83183098-0DF8-46C2-9640-2270CA8F08ED}"/>
    <dgm:cxn modelId="{EDC0D043-F5A1-4B1C-82A8-F7360AE17311}" srcId="{04536A44-41B5-426C-8B39-B8818DD780B0}" destId="{0DAC3CC2-FF22-4A32-AEF2-6830FC241AE7}" srcOrd="5" destOrd="0" parTransId="{C9F7CF09-98FA-49BD-A77C-DDED5ABB583B}" sibTransId="{73DE7168-BA7C-4991-AFE5-8F7D2F905FC1}"/>
    <dgm:cxn modelId="{20AD66B8-85FF-47F6-98C5-958444756668}" type="presOf" srcId="{AE9AF3AD-A001-4D4E-B534-68D86931DA85}" destId="{CF2CDFFA-EF8D-4A6E-AD08-7265239C5FB2}" srcOrd="0" destOrd="0" presId="urn:microsoft.com/office/officeart/2005/8/layout/cycle3"/>
    <dgm:cxn modelId="{2A9F5E31-62C6-4100-ACE4-D224D878AD03}" type="presOf" srcId="{0DAC3CC2-FF22-4A32-AEF2-6830FC241AE7}" destId="{93654942-34F5-491D-9F24-0FC6E7ABC3E6}" srcOrd="0" destOrd="0" presId="urn:microsoft.com/office/officeart/2005/8/layout/cycle3"/>
    <dgm:cxn modelId="{A8600610-84B1-4A30-AC7D-78984BA635E1}" srcId="{04536A44-41B5-426C-8B39-B8818DD780B0}" destId="{7258CDF2-7B0D-4F48-A2B7-70E01EE6912F}" srcOrd="0" destOrd="0" parTransId="{C341C10E-CBE7-4519-8458-022CAC93F73A}" sibTransId="{6F79F0DB-7086-4DE8-A173-8754B6D90DDB}"/>
    <dgm:cxn modelId="{450BA3B5-785F-4786-879A-6C753ABDFCD0}" type="presOf" srcId="{7258CDF2-7B0D-4F48-A2B7-70E01EE6912F}" destId="{5DE7D634-8B3F-44FA-B75C-0B91324D300B}" srcOrd="0" destOrd="0" presId="urn:microsoft.com/office/officeart/2005/8/layout/cycle3"/>
    <dgm:cxn modelId="{6195FDF9-7381-44FA-AC67-D8F60F1FF5FF}" type="presOf" srcId="{E6D43F72-BBD9-42AF-8303-90D91D9C310E}" destId="{9606DE89-C997-46FE-9C8F-39C0105263AF}" srcOrd="0" destOrd="0" presId="urn:microsoft.com/office/officeart/2005/8/layout/cycle3"/>
    <dgm:cxn modelId="{31A31C86-E652-4AAC-9643-9499B389FB0D}" type="presOf" srcId="{6F79F0DB-7086-4DE8-A173-8754B6D90DDB}" destId="{3FBCCB8C-510C-4B45-875A-9A8B84B22524}" srcOrd="0" destOrd="0" presId="urn:microsoft.com/office/officeart/2005/8/layout/cycle3"/>
    <dgm:cxn modelId="{3E1A0082-60F7-40E0-BDE9-A54D0E33794C}" type="presOf" srcId="{04536A44-41B5-426C-8B39-B8818DD780B0}" destId="{1C31437B-D7D3-44A5-BD04-3936164C195C}" srcOrd="0" destOrd="0" presId="urn:microsoft.com/office/officeart/2005/8/layout/cycle3"/>
    <dgm:cxn modelId="{27BEBD5B-D2B7-44E8-B5BA-4001F6960739}" type="presParOf" srcId="{1C31437B-D7D3-44A5-BD04-3936164C195C}" destId="{D97A63EF-ECB2-4C5A-8120-F89841F1BC08}" srcOrd="0" destOrd="0" presId="urn:microsoft.com/office/officeart/2005/8/layout/cycle3"/>
    <dgm:cxn modelId="{5B3EDDF8-7D2E-4658-B7D5-4CEB083024C1}" type="presParOf" srcId="{D97A63EF-ECB2-4C5A-8120-F89841F1BC08}" destId="{5DE7D634-8B3F-44FA-B75C-0B91324D300B}" srcOrd="0" destOrd="0" presId="urn:microsoft.com/office/officeart/2005/8/layout/cycle3"/>
    <dgm:cxn modelId="{0C1F0B82-299F-486D-8EA3-57A475EF12A0}" type="presParOf" srcId="{D97A63EF-ECB2-4C5A-8120-F89841F1BC08}" destId="{3FBCCB8C-510C-4B45-875A-9A8B84B22524}" srcOrd="1" destOrd="0" presId="urn:microsoft.com/office/officeart/2005/8/layout/cycle3"/>
    <dgm:cxn modelId="{B9737E85-ED08-4340-AB57-9C633573A7FC}" type="presParOf" srcId="{D97A63EF-ECB2-4C5A-8120-F89841F1BC08}" destId="{FD11C113-02BF-4C5B-8E64-3A1C1DBD9DB0}" srcOrd="2" destOrd="0" presId="urn:microsoft.com/office/officeart/2005/8/layout/cycle3"/>
    <dgm:cxn modelId="{595662A4-75A6-4EB8-9A4E-527A3FE37ED3}" type="presParOf" srcId="{D97A63EF-ECB2-4C5A-8120-F89841F1BC08}" destId="{96A2EB7B-DECC-4015-9B0E-5E9818274CA6}" srcOrd="3" destOrd="0" presId="urn:microsoft.com/office/officeart/2005/8/layout/cycle3"/>
    <dgm:cxn modelId="{056D5C5D-CAAF-403C-B7FC-0057EAA891A9}" type="presParOf" srcId="{D97A63EF-ECB2-4C5A-8120-F89841F1BC08}" destId="{CF2CDFFA-EF8D-4A6E-AD08-7265239C5FB2}" srcOrd="4" destOrd="0" presId="urn:microsoft.com/office/officeart/2005/8/layout/cycle3"/>
    <dgm:cxn modelId="{79FB4CCB-DD10-4773-B336-4FFF0DD22350}" type="presParOf" srcId="{D97A63EF-ECB2-4C5A-8120-F89841F1BC08}" destId="{9606DE89-C997-46FE-9C8F-39C0105263AF}" srcOrd="5" destOrd="0" presId="urn:microsoft.com/office/officeart/2005/8/layout/cycle3"/>
    <dgm:cxn modelId="{A70B1DE6-CA71-4469-9DDF-FC134675E4AA}" type="presParOf" srcId="{D97A63EF-ECB2-4C5A-8120-F89841F1BC08}" destId="{93654942-34F5-491D-9F24-0FC6E7ABC3E6}"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85B5CD-D89E-4EF6-B085-D755EE3B7997}" type="doc">
      <dgm:prSet loTypeId="urn:microsoft.com/office/officeart/2005/8/layout/chevron2" loCatId="process" qsTypeId="urn:microsoft.com/office/officeart/2005/8/quickstyle/3d6" qsCatId="3D" csTypeId="urn:microsoft.com/office/officeart/2005/8/colors/accent0_3" csCatId="mainScheme" phldr="1"/>
      <dgm:spPr/>
      <dgm:t>
        <a:bodyPr/>
        <a:lstStyle/>
        <a:p>
          <a:endParaRPr lang="en-AU"/>
        </a:p>
      </dgm:t>
    </dgm:pt>
    <dgm:pt modelId="{33DAEF9C-9BB5-4166-873E-320C6B60F800}">
      <dgm:prSet phldrT="[Text]"/>
      <dgm:spPr/>
      <dgm:t>
        <a:bodyPr/>
        <a:lstStyle/>
        <a:p>
          <a:r>
            <a:rPr lang="en-AU" dirty="0" smtClean="0"/>
            <a:t>1</a:t>
          </a:r>
          <a:endParaRPr lang="en-AU" dirty="0"/>
        </a:p>
      </dgm:t>
    </dgm:pt>
    <dgm:pt modelId="{04D02ACF-686B-43DD-8540-81E5D358C79C}" type="parTrans" cxnId="{83B9F4AD-D177-42F7-BEF8-5DAB74AC5E5D}">
      <dgm:prSet/>
      <dgm:spPr/>
      <dgm:t>
        <a:bodyPr/>
        <a:lstStyle/>
        <a:p>
          <a:endParaRPr lang="en-AU"/>
        </a:p>
      </dgm:t>
    </dgm:pt>
    <dgm:pt modelId="{E0D2F952-B8C8-4D95-B5CF-125020ED3475}" type="sibTrans" cxnId="{83B9F4AD-D177-42F7-BEF8-5DAB74AC5E5D}">
      <dgm:prSet/>
      <dgm:spPr/>
      <dgm:t>
        <a:bodyPr/>
        <a:lstStyle/>
        <a:p>
          <a:endParaRPr lang="en-AU"/>
        </a:p>
      </dgm:t>
    </dgm:pt>
    <dgm:pt modelId="{680F9140-F0D1-4265-B20D-340CB3451EAE}">
      <dgm:prSet phldrT="[Text]"/>
      <dgm:spPr/>
      <dgm:t>
        <a:bodyPr/>
        <a:lstStyle/>
        <a:p>
          <a:r>
            <a:rPr lang="en-AU" i="1" spc="-100" dirty="0" smtClean="0">
              <a:effectLst>
                <a:outerShdw blurRad="38100" dist="38100" dir="2700000" algn="tl">
                  <a:srgbClr val="000000">
                    <a:alpha val="43137"/>
                  </a:srgbClr>
                </a:outerShdw>
              </a:effectLst>
              <a:latin typeface="Helvetica" pitchFamily="34" charset="0"/>
            </a:rPr>
            <a:t>Create a test</a:t>
          </a:r>
          <a:endParaRPr lang="en-AU" dirty="0"/>
        </a:p>
      </dgm:t>
    </dgm:pt>
    <dgm:pt modelId="{F5E99C54-3A46-4135-A2AB-CF7A3501550F}" type="parTrans" cxnId="{952214EE-AACD-479E-9FF7-A86D633AD432}">
      <dgm:prSet/>
      <dgm:spPr/>
      <dgm:t>
        <a:bodyPr/>
        <a:lstStyle/>
        <a:p>
          <a:endParaRPr lang="en-AU"/>
        </a:p>
      </dgm:t>
    </dgm:pt>
    <dgm:pt modelId="{CD2101E7-226C-4C5F-B9D2-9B72EF31AE88}" type="sibTrans" cxnId="{952214EE-AACD-479E-9FF7-A86D633AD432}">
      <dgm:prSet/>
      <dgm:spPr/>
      <dgm:t>
        <a:bodyPr/>
        <a:lstStyle/>
        <a:p>
          <a:endParaRPr lang="en-AU"/>
        </a:p>
      </dgm:t>
    </dgm:pt>
    <dgm:pt modelId="{904EC154-1B60-4BAC-9304-150F0C58C5E5}">
      <dgm:prSet phldrT="[Text]"/>
      <dgm:spPr/>
      <dgm:t>
        <a:bodyPr/>
        <a:lstStyle/>
        <a:p>
          <a:r>
            <a:rPr lang="en-AU" i="1" spc="-100" dirty="0" smtClean="0">
              <a:effectLst>
                <a:outerShdw blurRad="38100" dist="38100" dir="2700000" algn="tl">
                  <a:srgbClr val="000000">
                    <a:alpha val="43137"/>
                  </a:srgbClr>
                </a:outerShdw>
              </a:effectLst>
              <a:latin typeface="Helvetica" pitchFamily="34" charset="0"/>
            </a:rPr>
            <a:t>2</a:t>
          </a:r>
          <a:endParaRPr lang="en-AU" dirty="0"/>
        </a:p>
      </dgm:t>
    </dgm:pt>
    <dgm:pt modelId="{D8EFC23B-5538-4510-AC11-14E263A166A2}" type="parTrans" cxnId="{BDD9DB70-853C-436F-9354-90953603E9B8}">
      <dgm:prSet/>
      <dgm:spPr/>
      <dgm:t>
        <a:bodyPr/>
        <a:lstStyle/>
        <a:p>
          <a:endParaRPr lang="en-AU"/>
        </a:p>
      </dgm:t>
    </dgm:pt>
    <dgm:pt modelId="{7F0389D2-0FBC-4087-B886-718BE1DECFAA}" type="sibTrans" cxnId="{BDD9DB70-853C-436F-9354-90953603E9B8}">
      <dgm:prSet/>
      <dgm:spPr/>
      <dgm:t>
        <a:bodyPr/>
        <a:lstStyle/>
        <a:p>
          <a:endParaRPr lang="en-AU"/>
        </a:p>
      </dgm:t>
    </dgm:pt>
    <dgm:pt modelId="{F3E4B90C-F57D-4E2C-BD3B-4273CF7106EA}">
      <dgm:prSet phldrT="[Text]"/>
      <dgm:spPr/>
      <dgm:t>
        <a:bodyPr/>
        <a:lstStyle/>
        <a:p>
          <a:r>
            <a:rPr lang="en-AU" i="1" spc="-100" dirty="0" smtClean="0">
              <a:effectLst>
                <a:outerShdw blurRad="38100" dist="38100" dir="2700000" algn="tl">
                  <a:srgbClr val="000000">
                    <a:alpha val="43137"/>
                  </a:srgbClr>
                </a:outerShdw>
              </a:effectLst>
              <a:latin typeface="Helvetica" pitchFamily="34" charset="0"/>
            </a:rPr>
            <a:t>Add the test to the test catalogue</a:t>
          </a:r>
          <a:endParaRPr lang="en-AU" dirty="0"/>
        </a:p>
      </dgm:t>
    </dgm:pt>
    <dgm:pt modelId="{16DB6BE2-214E-4B2D-90A3-21F5E269040D}" type="parTrans" cxnId="{7501EAFF-494F-44AE-86C6-7F6CD9E44355}">
      <dgm:prSet/>
      <dgm:spPr/>
      <dgm:t>
        <a:bodyPr/>
        <a:lstStyle/>
        <a:p>
          <a:endParaRPr lang="en-AU"/>
        </a:p>
      </dgm:t>
    </dgm:pt>
    <dgm:pt modelId="{00182EB1-E895-4B44-B550-0196FB2BB957}" type="sibTrans" cxnId="{7501EAFF-494F-44AE-86C6-7F6CD9E44355}">
      <dgm:prSet/>
      <dgm:spPr/>
      <dgm:t>
        <a:bodyPr/>
        <a:lstStyle/>
        <a:p>
          <a:endParaRPr lang="en-AU"/>
        </a:p>
      </dgm:t>
    </dgm:pt>
    <dgm:pt modelId="{C692B713-FE74-4A23-82A7-0888C2AF4ADA}">
      <dgm:prSet phldrT="[Text]"/>
      <dgm:spPr/>
      <dgm:t>
        <a:bodyPr/>
        <a:lstStyle/>
        <a:p>
          <a:r>
            <a:rPr lang="en-AU" i="1" spc="-100" dirty="0" smtClean="0">
              <a:effectLst>
                <a:outerShdw blurRad="38100" dist="38100" dir="2700000" algn="tl">
                  <a:srgbClr val="000000">
                    <a:alpha val="43137"/>
                  </a:srgbClr>
                </a:outerShdw>
              </a:effectLst>
              <a:latin typeface="Helvetica" pitchFamily="34" charset="0"/>
            </a:rPr>
            <a:t>3</a:t>
          </a:r>
          <a:endParaRPr lang="en-AU" dirty="0"/>
        </a:p>
      </dgm:t>
    </dgm:pt>
    <dgm:pt modelId="{B9FDDE80-22FA-4AD4-B1FE-E95B52B03774}" type="parTrans" cxnId="{07E2F776-9311-43BC-94A4-6C4301BC5189}">
      <dgm:prSet/>
      <dgm:spPr/>
      <dgm:t>
        <a:bodyPr/>
        <a:lstStyle/>
        <a:p>
          <a:endParaRPr lang="en-AU"/>
        </a:p>
      </dgm:t>
    </dgm:pt>
    <dgm:pt modelId="{68D11344-9C7F-4BE8-A11B-B96B2CE6E498}" type="sibTrans" cxnId="{07E2F776-9311-43BC-94A4-6C4301BC5189}">
      <dgm:prSet/>
      <dgm:spPr/>
      <dgm:t>
        <a:bodyPr/>
        <a:lstStyle/>
        <a:p>
          <a:endParaRPr lang="en-AU"/>
        </a:p>
      </dgm:t>
    </dgm:pt>
    <dgm:pt modelId="{E1336D86-2C30-4362-91A7-F163A84DF91E}">
      <dgm:prSet phldrT="[Text]"/>
      <dgm:spPr/>
      <dgm:t>
        <a:bodyPr/>
        <a:lstStyle/>
        <a:p>
          <a:r>
            <a:rPr lang="en-AU" i="1" spc="-100" dirty="0" smtClean="0">
              <a:effectLst>
                <a:outerShdw blurRad="38100" dist="38100" dir="2700000" algn="tl">
                  <a:srgbClr val="000000">
                    <a:alpha val="43137"/>
                  </a:srgbClr>
                </a:outerShdw>
              </a:effectLst>
              <a:latin typeface="Helvetica" pitchFamily="34" charset="0"/>
            </a:rPr>
            <a:t>Write the code</a:t>
          </a:r>
          <a:endParaRPr lang="en-AU" dirty="0"/>
        </a:p>
      </dgm:t>
    </dgm:pt>
    <dgm:pt modelId="{DAA46877-0EC2-4756-B224-3F6346F0C96F}" type="parTrans" cxnId="{F3E8C354-2EAA-42E6-AF08-C56C31449978}">
      <dgm:prSet/>
      <dgm:spPr/>
      <dgm:t>
        <a:bodyPr/>
        <a:lstStyle/>
        <a:p>
          <a:endParaRPr lang="en-AU"/>
        </a:p>
      </dgm:t>
    </dgm:pt>
    <dgm:pt modelId="{8AAC317B-72F3-44CE-B02A-2FDA671C144D}" type="sibTrans" cxnId="{F3E8C354-2EAA-42E6-AF08-C56C31449978}">
      <dgm:prSet/>
      <dgm:spPr/>
      <dgm:t>
        <a:bodyPr/>
        <a:lstStyle/>
        <a:p>
          <a:endParaRPr lang="en-AU"/>
        </a:p>
      </dgm:t>
    </dgm:pt>
    <dgm:pt modelId="{9086585B-4A12-40B3-8E5B-C621F568BEE2}">
      <dgm:prSet phldrT="[Text]"/>
      <dgm:spPr/>
      <dgm:t>
        <a:bodyPr/>
        <a:lstStyle/>
        <a:p>
          <a:r>
            <a:rPr lang="en-AU" i="1" spc="-100" dirty="0" smtClean="0">
              <a:effectLst>
                <a:outerShdw blurRad="38100" dist="38100" dir="2700000" algn="tl">
                  <a:srgbClr val="000000">
                    <a:alpha val="43137"/>
                  </a:srgbClr>
                </a:outerShdw>
              </a:effectLst>
              <a:latin typeface="Helvetica" pitchFamily="34" charset="0"/>
            </a:rPr>
            <a:t>4</a:t>
          </a:r>
          <a:endParaRPr lang="en-AU" dirty="0"/>
        </a:p>
      </dgm:t>
    </dgm:pt>
    <dgm:pt modelId="{67EDA1FE-C536-4DD4-95A0-1928F56B8506}" type="parTrans" cxnId="{5C08EFDD-1900-4A8D-BA08-B27933D023B1}">
      <dgm:prSet/>
      <dgm:spPr/>
      <dgm:t>
        <a:bodyPr/>
        <a:lstStyle/>
        <a:p>
          <a:endParaRPr lang="en-AU"/>
        </a:p>
      </dgm:t>
    </dgm:pt>
    <dgm:pt modelId="{8017DA2A-1F39-4243-8D5B-58027CDCDD44}" type="sibTrans" cxnId="{5C08EFDD-1900-4A8D-BA08-B27933D023B1}">
      <dgm:prSet/>
      <dgm:spPr/>
      <dgm:t>
        <a:bodyPr/>
        <a:lstStyle/>
        <a:p>
          <a:endParaRPr lang="en-AU"/>
        </a:p>
      </dgm:t>
    </dgm:pt>
    <dgm:pt modelId="{532BF515-0AF3-4D1B-BFE3-39AF1DCCCAC7}">
      <dgm:prSet phldrT="[Text]"/>
      <dgm:spPr/>
      <dgm:t>
        <a:bodyPr/>
        <a:lstStyle/>
        <a:p>
          <a:r>
            <a:rPr lang="en-AU" i="1" spc="-100" dirty="0" smtClean="0">
              <a:effectLst>
                <a:outerShdw blurRad="38100" dist="38100" dir="2700000" algn="tl">
                  <a:srgbClr val="000000">
                    <a:alpha val="43137"/>
                  </a:srgbClr>
                </a:outerShdw>
              </a:effectLst>
              <a:latin typeface="Helvetica" pitchFamily="34" charset="0"/>
            </a:rPr>
            <a:t>Run the tests (all of them)</a:t>
          </a:r>
          <a:endParaRPr lang="en-AU" dirty="0"/>
        </a:p>
      </dgm:t>
    </dgm:pt>
    <dgm:pt modelId="{06FD2750-07B4-4C98-8CB3-3F38B48452AE}" type="parTrans" cxnId="{4521E63F-F4E6-45BB-9D7B-B3760BCDBFE0}">
      <dgm:prSet/>
      <dgm:spPr/>
      <dgm:t>
        <a:bodyPr/>
        <a:lstStyle/>
        <a:p>
          <a:endParaRPr lang="en-AU"/>
        </a:p>
      </dgm:t>
    </dgm:pt>
    <dgm:pt modelId="{E3847E75-EFF3-46EF-AD68-8ED0FB4957E6}" type="sibTrans" cxnId="{4521E63F-F4E6-45BB-9D7B-B3760BCDBFE0}">
      <dgm:prSet/>
      <dgm:spPr/>
      <dgm:t>
        <a:bodyPr/>
        <a:lstStyle/>
        <a:p>
          <a:endParaRPr lang="en-AU"/>
        </a:p>
      </dgm:t>
    </dgm:pt>
    <dgm:pt modelId="{32A0D6E6-FEA0-4AE8-BD25-192D5C022C13}">
      <dgm:prSet phldrT="[Text]"/>
      <dgm:spPr/>
      <dgm:t>
        <a:bodyPr/>
        <a:lstStyle/>
        <a:p>
          <a:r>
            <a:rPr lang="en-AU" i="1" spc="-100" dirty="0" smtClean="0">
              <a:effectLst>
                <a:outerShdw blurRad="38100" dist="38100" dir="2700000" algn="tl">
                  <a:srgbClr val="000000">
                    <a:alpha val="43137"/>
                  </a:srgbClr>
                </a:outerShdw>
              </a:effectLst>
              <a:latin typeface="Helvetica" pitchFamily="34" charset="0"/>
            </a:rPr>
            <a:t>5</a:t>
          </a:r>
          <a:endParaRPr lang="en-AU" dirty="0"/>
        </a:p>
      </dgm:t>
    </dgm:pt>
    <dgm:pt modelId="{07800452-9AF0-4763-9149-07855F3109CE}" type="parTrans" cxnId="{E4799526-DD16-42F8-B652-BAEC6BCBDF7C}">
      <dgm:prSet/>
      <dgm:spPr/>
      <dgm:t>
        <a:bodyPr/>
        <a:lstStyle/>
        <a:p>
          <a:endParaRPr lang="en-AU"/>
        </a:p>
      </dgm:t>
    </dgm:pt>
    <dgm:pt modelId="{6E450D25-B7BF-4CD4-BE17-84F19616B154}" type="sibTrans" cxnId="{E4799526-DD16-42F8-B652-BAEC6BCBDF7C}">
      <dgm:prSet/>
      <dgm:spPr/>
      <dgm:t>
        <a:bodyPr/>
        <a:lstStyle/>
        <a:p>
          <a:endParaRPr lang="en-AU"/>
        </a:p>
      </dgm:t>
    </dgm:pt>
    <dgm:pt modelId="{E32C7C6C-ABB9-4A9E-93EF-603BFDC0A3C1}">
      <dgm:prSet phldrT="[Text]"/>
      <dgm:spPr/>
      <dgm:t>
        <a:bodyPr/>
        <a:lstStyle/>
        <a:p>
          <a:r>
            <a:rPr lang="en-AU" i="1" spc="-100" dirty="0" smtClean="0">
              <a:effectLst>
                <a:outerShdw blurRad="38100" dist="38100" dir="2700000" algn="tl">
                  <a:srgbClr val="000000">
                    <a:alpha val="43137"/>
                  </a:srgbClr>
                </a:outerShdw>
              </a:effectLst>
              <a:latin typeface="Helvetica" pitchFamily="34" charset="0"/>
            </a:rPr>
            <a:t>Clean up the code as required. (Refactor)</a:t>
          </a:r>
          <a:endParaRPr lang="en-AU" dirty="0"/>
        </a:p>
      </dgm:t>
    </dgm:pt>
    <dgm:pt modelId="{88F15E06-37BB-4164-81A9-1D422C2EA8A1}" type="parTrans" cxnId="{FAF17A79-0754-4A4D-BF78-3190B66F2B95}">
      <dgm:prSet/>
      <dgm:spPr/>
      <dgm:t>
        <a:bodyPr/>
        <a:lstStyle/>
        <a:p>
          <a:endParaRPr lang="en-AU"/>
        </a:p>
      </dgm:t>
    </dgm:pt>
    <dgm:pt modelId="{C82CD2C5-4FC6-49B4-9A07-6911FC615814}" type="sibTrans" cxnId="{FAF17A79-0754-4A4D-BF78-3190B66F2B95}">
      <dgm:prSet/>
      <dgm:spPr/>
      <dgm:t>
        <a:bodyPr/>
        <a:lstStyle/>
        <a:p>
          <a:endParaRPr lang="en-AU"/>
        </a:p>
      </dgm:t>
    </dgm:pt>
    <dgm:pt modelId="{62F5CD45-48AD-4C25-BF1A-3A5D7D240B68}" type="pres">
      <dgm:prSet presAssocID="{2D85B5CD-D89E-4EF6-B085-D755EE3B7997}" presName="linearFlow" presStyleCnt="0">
        <dgm:presLayoutVars>
          <dgm:dir/>
          <dgm:animLvl val="lvl"/>
          <dgm:resizeHandles val="exact"/>
        </dgm:presLayoutVars>
      </dgm:prSet>
      <dgm:spPr/>
      <dgm:t>
        <a:bodyPr/>
        <a:lstStyle/>
        <a:p>
          <a:endParaRPr lang="en-AU"/>
        </a:p>
      </dgm:t>
    </dgm:pt>
    <dgm:pt modelId="{C00C55D1-4842-4D25-9224-94F61CEDFF33}" type="pres">
      <dgm:prSet presAssocID="{33DAEF9C-9BB5-4166-873E-320C6B60F800}" presName="composite" presStyleCnt="0"/>
      <dgm:spPr/>
      <dgm:t>
        <a:bodyPr/>
        <a:lstStyle/>
        <a:p>
          <a:endParaRPr lang="en-AU"/>
        </a:p>
      </dgm:t>
    </dgm:pt>
    <dgm:pt modelId="{4B843968-0DBD-47A5-B8C4-7777F741C718}" type="pres">
      <dgm:prSet presAssocID="{33DAEF9C-9BB5-4166-873E-320C6B60F800}" presName="parentText" presStyleLbl="alignNode1" presStyleIdx="0" presStyleCnt="5">
        <dgm:presLayoutVars>
          <dgm:chMax val="1"/>
          <dgm:bulletEnabled val="1"/>
        </dgm:presLayoutVars>
      </dgm:prSet>
      <dgm:spPr/>
      <dgm:t>
        <a:bodyPr/>
        <a:lstStyle/>
        <a:p>
          <a:endParaRPr lang="en-AU"/>
        </a:p>
      </dgm:t>
    </dgm:pt>
    <dgm:pt modelId="{706C5AEE-48A2-46F1-A647-C57995FD4122}" type="pres">
      <dgm:prSet presAssocID="{33DAEF9C-9BB5-4166-873E-320C6B60F800}" presName="descendantText" presStyleLbl="alignAcc1" presStyleIdx="0" presStyleCnt="5">
        <dgm:presLayoutVars>
          <dgm:bulletEnabled val="1"/>
        </dgm:presLayoutVars>
      </dgm:prSet>
      <dgm:spPr/>
      <dgm:t>
        <a:bodyPr/>
        <a:lstStyle/>
        <a:p>
          <a:endParaRPr lang="en-AU"/>
        </a:p>
      </dgm:t>
    </dgm:pt>
    <dgm:pt modelId="{EB207851-DEE5-4F70-89F0-AAF7D033A86C}" type="pres">
      <dgm:prSet presAssocID="{E0D2F952-B8C8-4D95-B5CF-125020ED3475}" presName="sp" presStyleCnt="0"/>
      <dgm:spPr/>
      <dgm:t>
        <a:bodyPr/>
        <a:lstStyle/>
        <a:p>
          <a:endParaRPr lang="en-AU"/>
        </a:p>
      </dgm:t>
    </dgm:pt>
    <dgm:pt modelId="{1BFDAE2D-100C-47A6-87FD-35373BE6B812}" type="pres">
      <dgm:prSet presAssocID="{904EC154-1B60-4BAC-9304-150F0C58C5E5}" presName="composite" presStyleCnt="0"/>
      <dgm:spPr/>
      <dgm:t>
        <a:bodyPr/>
        <a:lstStyle/>
        <a:p>
          <a:endParaRPr lang="en-AU"/>
        </a:p>
      </dgm:t>
    </dgm:pt>
    <dgm:pt modelId="{18F97AFE-F321-4B5B-BAF6-D09846D38501}" type="pres">
      <dgm:prSet presAssocID="{904EC154-1B60-4BAC-9304-150F0C58C5E5}" presName="parentText" presStyleLbl="alignNode1" presStyleIdx="1" presStyleCnt="5">
        <dgm:presLayoutVars>
          <dgm:chMax val="1"/>
          <dgm:bulletEnabled val="1"/>
        </dgm:presLayoutVars>
      </dgm:prSet>
      <dgm:spPr/>
      <dgm:t>
        <a:bodyPr/>
        <a:lstStyle/>
        <a:p>
          <a:endParaRPr lang="en-AU"/>
        </a:p>
      </dgm:t>
    </dgm:pt>
    <dgm:pt modelId="{3F0FCA10-8C80-413F-8C4C-25B665159CC0}" type="pres">
      <dgm:prSet presAssocID="{904EC154-1B60-4BAC-9304-150F0C58C5E5}" presName="descendantText" presStyleLbl="alignAcc1" presStyleIdx="1" presStyleCnt="5">
        <dgm:presLayoutVars>
          <dgm:bulletEnabled val="1"/>
        </dgm:presLayoutVars>
      </dgm:prSet>
      <dgm:spPr/>
      <dgm:t>
        <a:bodyPr/>
        <a:lstStyle/>
        <a:p>
          <a:endParaRPr lang="en-AU"/>
        </a:p>
      </dgm:t>
    </dgm:pt>
    <dgm:pt modelId="{D8F6A32B-52C1-49B2-98AE-DB1024AFEDD8}" type="pres">
      <dgm:prSet presAssocID="{7F0389D2-0FBC-4087-B886-718BE1DECFAA}" presName="sp" presStyleCnt="0"/>
      <dgm:spPr/>
      <dgm:t>
        <a:bodyPr/>
        <a:lstStyle/>
        <a:p>
          <a:endParaRPr lang="en-AU"/>
        </a:p>
      </dgm:t>
    </dgm:pt>
    <dgm:pt modelId="{2AE56F6C-C921-482B-A243-D9A8E87C1B68}" type="pres">
      <dgm:prSet presAssocID="{C692B713-FE74-4A23-82A7-0888C2AF4ADA}" presName="composite" presStyleCnt="0"/>
      <dgm:spPr/>
      <dgm:t>
        <a:bodyPr/>
        <a:lstStyle/>
        <a:p>
          <a:endParaRPr lang="en-AU"/>
        </a:p>
      </dgm:t>
    </dgm:pt>
    <dgm:pt modelId="{0B741339-BCA4-445F-AB00-5B77BBB2E975}" type="pres">
      <dgm:prSet presAssocID="{C692B713-FE74-4A23-82A7-0888C2AF4ADA}" presName="parentText" presStyleLbl="alignNode1" presStyleIdx="2" presStyleCnt="5">
        <dgm:presLayoutVars>
          <dgm:chMax val="1"/>
          <dgm:bulletEnabled val="1"/>
        </dgm:presLayoutVars>
      </dgm:prSet>
      <dgm:spPr/>
      <dgm:t>
        <a:bodyPr/>
        <a:lstStyle/>
        <a:p>
          <a:endParaRPr lang="en-AU"/>
        </a:p>
      </dgm:t>
    </dgm:pt>
    <dgm:pt modelId="{2C0DD550-CF8A-42BD-8F30-1738C22261D4}" type="pres">
      <dgm:prSet presAssocID="{C692B713-FE74-4A23-82A7-0888C2AF4ADA}" presName="descendantText" presStyleLbl="alignAcc1" presStyleIdx="2" presStyleCnt="5">
        <dgm:presLayoutVars>
          <dgm:bulletEnabled val="1"/>
        </dgm:presLayoutVars>
      </dgm:prSet>
      <dgm:spPr/>
      <dgm:t>
        <a:bodyPr/>
        <a:lstStyle/>
        <a:p>
          <a:endParaRPr lang="en-AU"/>
        </a:p>
      </dgm:t>
    </dgm:pt>
    <dgm:pt modelId="{15B8C58B-1298-411B-9E9F-F9FA446FB10E}" type="pres">
      <dgm:prSet presAssocID="{68D11344-9C7F-4BE8-A11B-B96B2CE6E498}" presName="sp" presStyleCnt="0"/>
      <dgm:spPr/>
      <dgm:t>
        <a:bodyPr/>
        <a:lstStyle/>
        <a:p>
          <a:endParaRPr lang="en-AU"/>
        </a:p>
      </dgm:t>
    </dgm:pt>
    <dgm:pt modelId="{F0E932FA-1F4B-48B8-8640-47658B4C6AEA}" type="pres">
      <dgm:prSet presAssocID="{9086585B-4A12-40B3-8E5B-C621F568BEE2}" presName="composite" presStyleCnt="0"/>
      <dgm:spPr/>
      <dgm:t>
        <a:bodyPr/>
        <a:lstStyle/>
        <a:p>
          <a:endParaRPr lang="en-AU"/>
        </a:p>
      </dgm:t>
    </dgm:pt>
    <dgm:pt modelId="{AD3A53EF-2425-484B-8663-BBCE1D09ED69}" type="pres">
      <dgm:prSet presAssocID="{9086585B-4A12-40B3-8E5B-C621F568BEE2}" presName="parentText" presStyleLbl="alignNode1" presStyleIdx="3" presStyleCnt="5">
        <dgm:presLayoutVars>
          <dgm:chMax val="1"/>
          <dgm:bulletEnabled val="1"/>
        </dgm:presLayoutVars>
      </dgm:prSet>
      <dgm:spPr/>
      <dgm:t>
        <a:bodyPr/>
        <a:lstStyle/>
        <a:p>
          <a:endParaRPr lang="en-AU"/>
        </a:p>
      </dgm:t>
    </dgm:pt>
    <dgm:pt modelId="{84911316-2FFA-4592-A1AA-A3BC8F499222}" type="pres">
      <dgm:prSet presAssocID="{9086585B-4A12-40B3-8E5B-C621F568BEE2}" presName="descendantText" presStyleLbl="alignAcc1" presStyleIdx="3" presStyleCnt="5">
        <dgm:presLayoutVars>
          <dgm:bulletEnabled val="1"/>
        </dgm:presLayoutVars>
      </dgm:prSet>
      <dgm:spPr/>
      <dgm:t>
        <a:bodyPr/>
        <a:lstStyle/>
        <a:p>
          <a:endParaRPr lang="en-AU"/>
        </a:p>
      </dgm:t>
    </dgm:pt>
    <dgm:pt modelId="{28AE4D03-8406-4B68-A913-23FD99EE533A}" type="pres">
      <dgm:prSet presAssocID="{8017DA2A-1F39-4243-8D5B-58027CDCDD44}" presName="sp" presStyleCnt="0"/>
      <dgm:spPr/>
      <dgm:t>
        <a:bodyPr/>
        <a:lstStyle/>
        <a:p>
          <a:endParaRPr lang="en-AU"/>
        </a:p>
      </dgm:t>
    </dgm:pt>
    <dgm:pt modelId="{6B10CB9F-B723-4D24-9567-36A4BE0D922A}" type="pres">
      <dgm:prSet presAssocID="{32A0D6E6-FEA0-4AE8-BD25-192D5C022C13}" presName="composite" presStyleCnt="0"/>
      <dgm:spPr/>
      <dgm:t>
        <a:bodyPr/>
        <a:lstStyle/>
        <a:p>
          <a:endParaRPr lang="en-AU"/>
        </a:p>
      </dgm:t>
    </dgm:pt>
    <dgm:pt modelId="{7ED3AA09-47AB-4ED0-9F86-2E34358B3CC6}" type="pres">
      <dgm:prSet presAssocID="{32A0D6E6-FEA0-4AE8-BD25-192D5C022C13}" presName="parentText" presStyleLbl="alignNode1" presStyleIdx="4" presStyleCnt="5">
        <dgm:presLayoutVars>
          <dgm:chMax val="1"/>
          <dgm:bulletEnabled val="1"/>
        </dgm:presLayoutVars>
      </dgm:prSet>
      <dgm:spPr/>
      <dgm:t>
        <a:bodyPr/>
        <a:lstStyle/>
        <a:p>
          <a:endParaRPr lang="en-AU"/>
        </a:p>
      </dgm:t>
    </dgm:pt>
    <dgm:pt modelId="{AC56A683-29B2-49C3-92A4-58492C4DFB3C}" type="pres">
      <dgm:prSet presAssocID="{32A0D6E6-FEA0-4AE8-BD25-192D5C022C13}" presName="descendantText" presStyleLbl="alignAcc1" presStyleIdx="4" presStyleCnt="5">
        <dgm:presLayoutVars>
          <dgm:bulletEnabled val="1"/>
        </dgm:presLayoutVars>
      </dgm:prSet>
      <dgm:spPr/>
      <dgm:t>
        <a:bodyPr/>
        <a:lstStyle/>
        <a:p>
          <a:endParaRPr lang="en-AU"/>
        </a:p>
      </dgm:t>
    </dgm:pt>
  </dgm:ptLst>
  <dgm:cxnLst>
    <dgm:cxn modelId="{4521E63F-F4E6-45BB-9D7B-B3760BCDBFE0}" srcId="{9086585B-4A12-40B3-8E5B-C621F568BEE2}" destId="{532BF515-0AF3-4D1B-BFE3-39AF1DCCCAC7}" srcOrd="0" destOrd="0" parTransId="{06FD2750-07B4-4C98-8CB3-3F38B48452AE}" sibTransId="{E3847E75-EFF3-46EF-AD68-8ED0FB4957E6}"/>
    <dgm:cxn modelId="{FAF17A79-0754-4A4D-BF78-3190B66F2B95}" srcId="{32A0D6E6-FEA0-4AE8-BD25-192D5C022C13}" destId="{E32C7C6C-ABB9-4A9E-93EF-603BFDC0A3C1}" srcOrd="0" destOrd="0" parTransId="{88F15E06-37BB-4164-81A9-1D422C2EA8A1}" sibTransId="{C82CD2C5-4FC6-49B4-9A07-6911FC615814}"/>
    <dgm:cxn modelId="{952214EE-AACD-479E-9FF7-A86D633AD432}" srcId="{33DAEF9C-9BB5-4166-873E-320C6B60F800}" destId="{680F9140-F0D1-4265-B20D-340CB3451EAE}" srcOrd="0" destOrd="0" parTransId="{F5E99C54-3A46-4135-A2AB-CF7A3501550F}" sibTransId="{CD2101E7-226C-4C5F-B9D2-9B72EF31AE88}"/>
    <dgm:cxn modelId="{EADA6353-0DC3-48D7-AAF0-81D06B9C4ED3}" type="presOf" srcId="{C692B713-FE74-4A23-82A7-0888C2AF4ADA}" destId="{0B741339-BCA4-445F-AB00-5B77BBB2E975}" srcOrd="0" destOrd="0" presId="urn:microsoft.com/office/officeart/2005/8/layout/chevron2"/>
    <dgm:cxn modelId="{CDEF4CEE-B616-47B1-BCEF-205F1FE87024}" type="presOf" srcId="{E32C7C6C-ABB9-4A9E-93EF-603BFDC0A3C1}" destId="{AC56A683-29B2-49C3-92A4-58492C4DFB3C}" srcOrd="0" destOrd="0" presId="urn:microsoft.com/office/officeart/2005/8/layout/chevron2"/>
    <dgm:cxn modelId="{F0FE7110-317C-4764-B965-2E6C37D18C22}" type="presOf" srcId="{32A0D6E6-FEA0-4AE8-BD25-192D5C022C13}" destId="{7ED3AA09-47AB-4ED0-9F86-2E34358B3CC6}" srcOrd="0" destOrd="0" presId="urn:microsoft.com/office/officeart/2005/8/layout/chevron2"/>
    <dgm:cxn modelId="{908C2774-BF6A-4CFD-84F7-EF7F9F0C1609}" type="presOf" srcId="{2D85B5CD-D89E-4EF6-B085-D755EE3B7997}" destId="{62F5CD45-48AD-4C25-BF1A-3A5D7D240B68}" srcOrd="0" destOrd="0" presId="urn:microsoft.com/office/officeart/2005/8/layout/chevron2"/>
    <dgm:cxn modelId="{EDBD3CC4-F5FF-4F71-B241-29E88BB398FB}" type="presOf" srcId="{904EC154-1B60-4BAC-9304-150F0C58C5E5}" destId="{18F97AFE-F321-4B5B-BAF6-D09846D38501}" srcOrd="0" destOrd="0" presId="urn:microsoft.com/office/officeart/2005/8/layout/chevron2"/>
    <dgm:cxn modelId="{F3E8C354-2EAA-42E6-AF08-C56C31449978}" srcId="{C692B713-FE74-4A23-82A7-0888C2AF4ADA}" destId="{E1336D86-2C30-4362-91A7-F163A84DF91E}" srcOrd="0" destOrd="0" parTransId="{DAA46877-0EC2-4756-B224-3F6346F0C96F}" sibTransId="{8AAC317B-72F3-44CE-B02A-2FDA671C144D}"/>
    <dgm:cxn modelId="{58F48A92-4F0E-432A-8735-F7D58A8A27EB}" type="presOf" srcId="{F3E4B90C-F57D-4E2C-BD3B-4273CF7106EA}" destId="{3F0FCA10-8C80-413F-8C4C-25B665159CC0}" srcOrd="0" destOrd="0" presId="urn:microsoft.com/office/officeart/2005/8/layout/chevron2"/>
    <dgm:cxn modelId="{7501EAFF-494F-44AE-86C6-7F6CD9E44355}" srcId="{904EC154-1B60-4BAC-9304-150F0C58C5E5}" destId="{F3E4B90C-F57D-4E2C-BD3B-4273CF7106EA}" srcOrd="0" destOrd="0" parTransId="{16DB6BE2-214E-4B2D-90A3-21F5E269040D}" sibTransId="{00182EB1-E895-4B44-B550-0196FB2BB957}"/>
    <dgm:cxn modelId="{28C2AFA8-D649-44F1-A12F-1234C5ED0913}" type="presOf" srcId="{33DAEF9C-9BB5-4166-873E-320C6B60F800}" destId="{4B843968-0DBD-47A5-B8C4-7777F741C718}" srcOrd="0" destOrd="0" presId="urn:microsoft.com/office/officeart/2005/8/layout/chevron2"/>
    <dgm:cxn modelId="{BDD9DB70-853C-436F-9354-90953603E9B8}" srcId="{2D85B5CD-D89E-4EF6-B085-D755EE3B7997}" destId="{904EC154-1B60-4BAC-9304-150F0C58C5E5}" srcOrd="1" destOrd="0" parTransId="{D8EFC23B-5538-4510-AC11-14E263A166A2}" sibTransId="{7F0389D2-0FBC-4087-B886-718BE1DECFAA}"/>
    <dgm:cxn modelId="{83B9F4AD-D177-42F7-BEF8-5DAB74AC5E5D}" srcId="{2D85B5CD-D89E-4EF6-B085-D755EE3B7997}" destId="{33DAEF9C-9BB5-4166-873E-320C6B60F800}" srcOrd="0" destOrd="0" parTransId="{04D02ACF-686B-43DD-8540-81E5D358C79C}" sibTransId="{E0D2F952-B8C8-4D95-B5CF-125020ED3475}"/>
    <dgm:cxn modelId="{868F7092-7CF0-4E2F-9626-D8F7E7A73867}" type="presOf" srcId="{9086585B-4A12-40B3-8E5B-C621F568BEE2}" destId="{AD3A53EF-2425-484B-8663-BBCE1D09ED69}" srcOrd="0" destOrd="0" presId="urn:microsoft.com/office/officeart/2005/8/layout/chevron2"/>
    <dgm:cxn modelId="{5C08EFDD-1900-4A8D-BA08-B27933D023B1}" srcId="{2D85B5CD-D89E-4EF6-B085-D755EE3B7997}" destId="{9086585B-4A12-40B3-8E5B-C621F568BEE2}" srcOrd="3" destOrd="0" parTransId="{67EDA1FE-C536-4DD4-95A0-1928F56B8506}" sibTransId="{8017DA2A-1F39-4243-8D5B-58027CDCDD44}"/>
    <dgm:cxn modelId="{D9612727-70DB-4BA3-AE4C-15AE4F96DA73}" type="presOf" srcId="{532BF515-0AF3-4D1B-BFE3-39AF1DCCCAC7}" destId="{84911316-2FFA-4592-A1AA-A3BC8F499222}" srcOrd="0" destOrd="0" presId="urn:microsoft.com/office/officeart/2005/8/layout/chevron2"/>
    <dgm:cxn modelId="{E4799526-DD16-42F8-B652-BAEC6BCBDF7C}" srcId="{2D85B5CD-D89E-4EF6-B085-D755EE3B7997}" destId="{32A0D6E6-FEA0-4AE8-BD25-192D5C022C13}" srcOrd="4" destOrd="0" parTransId="{07800452-9AF0-4763-9149-07855F3109CE}" sibTransId="{6E450D25-B7BF-4CD4-BE17-84F19616B154}"/>
    <dgm:cxn modelId="{78F4B529-079C-4953-9A1B-C889A2272BD0}" type="presOf" srcId="{E1336D86-2C30-4362-91A7-F163A84DF91E}" destId="{2C0DD550-CF8A-42BD-8F30-1738C22261D4}" srcOrd="0" destOrd="0" presId="urn:microsoft.com/office/officeart/2005/8/layout/chevron2"/>
    <dgm:cxn modelId="{07E2F776-9311-43BC-94A4-6C4301BC5189}" srcId="{2D85B5CD-D89E-4EF6-B085-D755EE3B7997}" destId="{C692B713-FE74-4A23-82A7-0888C2AF4ADA}" srcOrd="2" destOrd="0" parTransId="{B9FDDE80-22FA-4AD4-B1FE-E95B52B03774}" sibTransId="{68D11344-9C7F-4BE8-A11B-B96B2CE6E498}"/>
    <dgm:cxn modelId="{3B9C2405-5E35-4296-8C21-8E0E01F468BD}" type="presOf" srcId="{680F9140-F0D1-4265-B20D-340CB3451EAE}" destId="{706C5AEE-48A2-46F1-A647-C57995FD4122}" srcOrd="0" destOrd="0" presId="urn:microsoft.com/office/officeart/2005/8/layout/chevron2"/>
    <dgm:cxn modelId="{FFA7F883-AFB9-42DE-B9CA-67CEBABFB176}" type="presParOf" srcId="{62F5CD45-48AD-4C25-BF1A-3A5D7D240B68}" destId="{C00C55D1-4842-4D25-9224-94F61CEDFF33}" srcOrd="0" destOrd="0" presId="urn:microsoft.com/office/officeart/2005/8/layout/chevron2"/>
    <dgm:cxn modelId="{95302802-DF4E-40AA-9BBE-8C273840E4B1}" type="presParOf" srcId="{C00C55D1-4842-4D25-9224-94F61CEDFF33}" destId="{4B843968-0DBD-47A5-B8C4-7777F741C718}" srcOrd="0" destOrd="0" presId="urn:microsoft.com/office/officeart/2005/8/layout/chevron2"/>
    <dgm:cxn modelId="{3E10E0FA-D088-46F6-8059-BA757F6882C1}" type="presParOf" srcId="{C00C55D1-4842-4D25-9224-94F61CEDFF33}" destId="{706C5AEE-48A2-46F1-A647-C57995FD4122}" srcOrd="1" destOrd="0" presId="urn:microsoft.com/office/officeart/2005/8/layout/chevron2"/>
    <dgm:cxn modelId="{F0C24603-83A6-4748-9E97-695A847D6E1E}" type="presParOf" srcId="{62F5CD45-48AD-4C25-BF1A-3A5D7D240B68}" destId="{EB207851-DEE5-4F70-89F0-AAF7D033A86C}" srcOrd="1" destOrd="0" presId="urn:microsoft.com/office/officeart/2005/8/layout/chevron2"/>
    <dgm:cxn modelId="{04B27225-B0FA-4B9A-AAD2-823E0657D8CA}" type="presParOf" srcId="{62F5CD45-48AD-4C25-BF1A-3A5D7D240B68}" destId="{1BFDAE2D-100C-47A6-87FD-35373BE6B812}" srcOrd="2" destOrd="0" presId="urn:microsoft.com/office/officeart/2005/8/layout/chevron2"/>
    <dgm:cxn modelId="{6ADDB279-FB97-47BD-AD00-D04B289EBB24}" type="presParOf" srcId="{1BFDAE2D-100C-47A6-87FD-35373BE6B812}" destId="{18F97AFE-F321-4B5B-BAF6-D09846D38501}" srcOrd="0" destOrd="0" presId="urn:microsoft.com/office/officeart/2005/8/layout/chevron2"/>
    <dgm:cxn modelId="{C0C1BD1C-21B6-4CBB-BE09-4B9EBE42080A}" type="presParOf" srcId="{1BFDAE2D-100C-47A6-87FD-35373BE6B812}" destId="{3F0FCA10-8C80-413F-8C4C-25B665159CC0}" srcOrd="1" destOrd="0" presId="urn:microsoft.com/office/officeart/2005/8/layout/chevron2"/>
    <dgm:cxn modelId="{C4E66DD9-A3D6-4487-8192-CEAE743EDB2C}" type="presParOf" srcId="{62F5CD45-48AD-4C25-BF1A-3A5D7D240B68}" destId="{D8F6A32B-52C1-49B2-98AE-DB1024AFEDD8}" srcOrd="3" destOrd="0" presId="urn:microsoft.com/office/officeart/2005/8/layout/chevron2"/>
    <dgm:cxn modelId="{5D961614-6358-473D-BE26-D531F3744515}" type="presParOf" srcId="{62F5CD45-48AD-4C25-BF1A-3A5D7D240B68}" destId="{2AE56F6C-C921-482B-A243-D9A8E87C1B68}" srcOrd="4" destOrd="0" presId="urn:microsoft.com/office/officeart/2005/8/layout/chevron2"/>
    <dgm:cxn modelId="{B3053365-9E6F-43D4-BE7F-409E43E31EEC}" type="presParOf" srcId="{2AE56F6C-C921-482B-A243-D9A8E87C1B68}" destId="{0B741339-BCA4-445F-AB00-5B77BBB2E975}" srcOrd="0" destOrd="0" presId="urn:microsoft.com/office/officeart/2005/8/layout/chevron2"/>
    <dgm:cxn modelId="{E08947E8-55B4-4119-A1FA-6852926BAC32}" type="presParOf" srcId="{2AE56F6C-C921-482B-A243-D9A8E87C1B68}" destId="{2C0DD550-CF8A-42BD-8F30-1738C22261D4}" srcOrd="1" destOrd="0" presId="urn:microsoft.com/office/officeart/2005/8/layout/chevron2"/>
    <dgm:cxn modelId="{B61A3B52-8559-4124-ACDD-51F8086F043A}" type="presParOf" srcId="{62F5CD45-48AD-4C25-BF1A-3A5D7D240B68}" destId="{15B8C58B-1298-411B-9E9F-F9FA446FB10E}" srcOrd="5" destOrd="0" presId="urn:microsoft.com/office/officeart/2005/8/layout/chevron2"/>
    <dgm:cxn modelId="{14521442-7F27-4AF7-9EFD-B745DD7D9F82}" type="presParOf" srcId="{62F5CD45-48AD-4C25-BF1A-3A5D7D240B68}" destId="{F0E932FA-1F4B-48B8-8640-47658B4C6AEA}" srcOrd="6" destOrd="0" presId="urn:microsoft.com/office/officeart/2005/8/layout/chevron2"/>
    <dgm:cxn modelId="{3C2290D5-2659-4711-ACC2-ED1EFDE488CE}" type="presParOf" srcId="{F0E932FA-1F4B-48B8-8640-47658B4C6AEA}" destId="{AD3A53EF-2425-484B-8663-BBCE1D09ED69}" srcOrd="0" destOrd="0" presId="urn:microsoft.com/office/officeart/2005/8/layout/chevron2"/>
    <dgm:cxn modelId="{77B84180-B6C4-4C38-9FA0-6DEB8202DD6E}" type="presParOf" srcId="{F0E932FA-1F4B-48B8-8640-47658B4C6AEA}" destId="{84911316-2FFA-4592-A1AA-A3BC8F499222}" srcOrd="1" destOrd="0" presId="urn:microsoft.com/office/officeart/2005/8/layout/chevron2"/>
    <dgm:cxn modelId="{6F1318FA-F720-4B9C-9FFC-8F4DAAA5E0BC}" type="presParOf" srcId="{62F5CD45-48AD-4C25-BF1A-3A5D7D240B68}" destId="{28AE4D03-8406-4B68-A913-23FD99EE533A}" srcOrd="7" destOrd="0" presId="urn:microsoft.com/office/officeart/2005/8/layout/chevron2"/>
    <dgm:cxn modelId="{868B3C44-E4AF-45F4-BD4E-3D30555FA60B}" type="presParOf" srcId="{62F5CD45-48AD-4C25-BF1A-3A5D7D240B68}" destId="{6B10CB9F-B723-4D24-9567-36A4BE0D922A}" srcOrd="8" destOrd="0" presId="urn:microsoft.com/office/officeart/2005/8/layout/chevron2"/>
    <dgm:cxn modelId="{D3B90196-D5C6-4170-A708-5C6D49831420}" type="presParOf" srcId="{6B10CB9F-B723-4D24-9567-36A4BE0D922A}" destId="{7ED3AA09-47AB-4ED0-9F86-2E34358B3CC6}" srcOrd="0" destOrd="0" presId="urn:microsoft.com/office/officeart/2005/8/layout/chevron2"/>
    <dgm:cxn modelId="{7E848CAE-8421-49A6-B63C-56A5D4778FA3}" type="presParOf" srcId="{6B10CB9F-B723-4D24-9567-36A4BE0D922A}" destId="{AC56A683-29B2-49C3-92A4-58492C4DFB3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4312E14-5D56-4305-B854-FE70B6DC3114}" type="doc">
      <dgm:prSet loTypeId="urn:microsoft.com/office/officeart/2005/8/layout/cycle2" loCatId="cycle" qsTypeId="urn:microsoft.com/office/officeart/2005/8/quickstyle/3d6" qsCatId="3D" csTypeId="urn:microsoft.com/office/officeart/2005/8/colors/accent0_3" csCatId="mainScheme" phldr="1"/>
      <dgm:spPr/>
      <dgm:t>
        <a:bodyPr/>
        <a:lstStyle/>
        <a:p>
          <a:endParaRPr lang="en-AU"/>
        </a:p>
      </dgm:t>
    </dgm:pt>
    <dgm:pt modelId="{C0B6F51A-1339-4AF4-A64A-1D034EDD72C4}">
      <dgm:prSet phldrT="[Text]"/>
      <dgm:spPr/>
      <dgm:t>
        <a:bodyPr/>
        <a:lstStyle/>
        <a:p>
          <a:r>
            <a:rPr lang="en-AU" dirty="0" smtClean="0"/>
            <a:t>Highest Priority Task</a:t>
          </a:r>
          <a:endParaRPr lang="en-AU" dirty="0"/>
        </a:p>
      </dgm:t>
    </dgm:pt>
    <dgm:pt modelId="{0C971F1E-7D7C-4B18-9ECC-DF7F8ABE68E9}" type="parTrans" cxnId="{A10FF4C2-E712-4FC7-A262-A54ACC5F5522}">
      <dgm:prSet/>
      <dgm:spPr/>
      <dgm:t>
        <a:bodyPr/>
        <a:lstStyle/>
        <a:p>
          <a:endParaRPr lang="en-AU"/>
        </a:p>
      </dgm:t>
    </dgm:pt>
    <dgm:pt modelId="{2EE4394A-3F13-4D97-863E-9CD600C00849}" type="sibTrans" cxnId="{A10FF4C2-E712-4FC7-A262-A54ACC5F5522}">
      <dgm:prSet/>
      <dgm:spPr/>
      <dgm:t>
        <a:bodyPr/>
        <a:lstStyle/>
        <a:p>
          <a:endParaRPr lang="en-AU"/>
        </a:p>
      </dgm:t>
    </dgm:pt>
    <dgm:pt modelId="{63162B2C-294A-49E7-B56B-3174A505C937}">
      <dgm:prSet phldrT="[Text]"/>
      <dgm:spPr/>
      <dgm:t>
        <a:bodyPr/>
        <a:lstStyle/>
        <a:p>
          <a:r>
            <a:rPr lang="en-AU" dirty="0" smtClean="0"/>
            <a:t>Test-Driven Development</a:t>
          </a:r>
          <a:endParaRPr lang="en-AU" dirty="0"/>
        </a:p>
      </dgm:t>
    </dgm:pt>
    <dgm:pt modelId="{511B8881-A398-4407-BD47-185EDE1F196C}" type="parTrans" cxnId="{CBDB9182-2889-4BAE-A79A-5160051281A6}">
      <dgm:prSet/>
      <dgm:spPr/>
      <dgm:t>
        <a:bodyPr/>
        <a:lstStyle/>
        <a:p>
          <a:endParaRPr lang="en-AU"/>
        </a:p>
      </dgm:t>
    </dgm:pt>
    <dgm:pt modelId="{C4CC5713-1AAF-4075-B302-1F652023BEAE}" type="sibTrans" cxnId="{CBDB9182-2889-4BAE-A79A-5160051281A6}">
      <dgm:prSet/>
      <dgm:spPr/>
      <dgm:t>
        <a:bodyPr/>
        <a:lstStyle/>
        <a:p>
          <a:endParaRPr lang="en-AU"/>
        </a:p>
      </dgm:t>
    </dgm:pt>
    <dgm:pt modelId="{E91D3124-0E10-47C6-A7B9-899928344E80}">
      <dgm:prSet phldrT="[Text]"/>
      <dgm:spPr/>
      <dgm:t>
        <a:bodyPr/>
        <a:lstStyle/>
        <a:p>
          <a:r>
            <a:rPr lang="en-AU" dirty="0" smtClean="0"/>
            <a:t>Build</a:t>
          </a:r>
        </a:p>
      </dgm:t>
    </dgm:pt>
    <dgm:pt modelId="{7AEDBDA6-08CB-42DC-BA09-14A5C0A50839}" type="parTrans" cxnId="{4C8EB478-84E3-4379-B063-9488AEBEE575}">
      <dgm:prSet/>
      <dgm:spPr/>
      <dgm:t>
        <a:bodyPr/>
        <a:lstStyle/>
        <a:p>
          <a:endParaRPr lang="en-AU"/>
        </a:p>
      </dgm:t>
    </dgm:pt>
    <dgm:pt modelId="{2B0D3519-4A94-40CC-8220-720F35CCF1E2}" type="sibTrans" cxnId="{4C8EB478-84E3-4379-B063-9488AEBEE575}">
      <dgm:prSet/>
      <dgm:spPr/>
      <dgm:t>
        <a:bodyPr/>
        <a:lstStyle/>
        <a:p>
          <a:endParaRPr lang="en-AU"/>
        </a:p>
      </dgm:t>
    </dgm:pt>
    <dgm:pt modelId="{54081222-B3D9-4B90-921B-C86696AA0F90}">
      <dgm:prSet phldrT="[Text]"/>
      <dgm:spPr/>
      <dgm:t>
        <a:bodyPr/>
        <a:lstStyle/>
        <a:p>
          <a:r>
            <a:rPr lang="en-AU" dirty="0" smtClean="0"/>
            <a:t>Commit</a:t>
          </a:r>
          <a:endParaRPr lang="en-AU" dirty="0"/>
        </a:p>
      </dgm:t>
    </dgm:pt>
    <dgm:pt modelId="{33260063-7A11-46F8-8CEF-693F43E08B66}" type="parTrans" cxnId="{551FF0BE-7ABA-4998-AEDA-74C01878B9A6}">
      <dgm:prSet/>
      <dgm:spPr/>
      <dgm:t>
        <a:bodyPr/>
        <a:lstStyle/>
        <a:p>
          <a:endParaRPr lang="en-AU"/>
        </a:p>
      </dgm:t>
    </dgm:pt>
    <dgm:pt modelId="{2FFE1EBC-888E-4E2A-8C96-9AE68600CB5B}" type="sibTrans" cxnId="{551FF0BE-7ABA-4998-AEDA-74C01878B9A6}">
      <dgm:prSet/>
      <dgm:spPr/>
      <dgm:t>
        <a:bodyPr/>
        <a:lstStyle/>
        <a:p>
          <a:endParaRPr lang="en-AU"/>
        </a:p>
      </dgm:t>
    </dgm:pt>
    <dgm:pt modelId="{3331FA6D-C18E-4FBB-B2F2-C149585E283E}">
      <dgm:prSet phldrT="[Text]"/>
      <dgm:spPr/>
      <dgm:t>
        <a:bodyPr/>
        <a:lstStyle/>
        <a:p>
          <a:r>
            <a:rPr lang="en-AU" dirty="0" smtClean="0"/>
            <a:t>Continuous Integration</a:t>
          </a:r>
          <a:endParaRPr lang="en-AU" dirty="0"/>
        </a:p>
      </dgm:t>
    </dgm:pt>
    <dgm:pt modelId="{81BED8CE-3F06-4421-AFE1-0F5833FD5F6D}" type="parTrans" cxnId="{D16E74B0-0955-4E69-9859-1A0A7802A994}">
      <dgm:prSet/>
      <dgm:spPr/>
      <dgm:t>
        <a:bodyPr/>
        <a:lstStyle/>
        <a:p>
          <a:endParaRPr lang="en-AU"/>
        </a:p>
      </dgm:t>
    </dgm:pt>
    <dgm:pt modelId="{C4E86E5A-7997-4E9F-8F10-0F15E3E25D3F}" type="sibTrans" cxnId="{D16E74B0-0955-4E69-9859-1A0A7802A994}">
      <dgm:prSet/>
      <dgm:spPr/>
      <dgm:t>
        <a:bodyPr/>
        <a:lstStyle/>
        <a:p>
          <a:endParaRPr lang="en-AU"/>
        </a:p>
      </dgm:t>
    </dgm:pt>
    <dgm:pt modelId="{26612C5A-20BA-45A0-B17A-636251389996}" type="pres">
      <dgm:prSet presAssocID="{D4312E14-5D56-4305-B854-FE70B6DC3114}" presName="cycle" presStyleCnt="0">
        <dgm:presLayoutVars>
          <dgm:dir/>
          <dgm:resizeHandles val="exact"/>
        </dgm:presLayoutVars>
      </dgm:prSet>
      <dgm:spPr/>
      <dgm:t>
        <a:bodyPr/>
        <a:lstStyle/>
        <a:p>
          <a:endParaRPr lang="en-AU"/>
        </a:p>
      </dgm:t>
    </dgm:pt>
    <dgm:pt modelId="{F5251EEE-5267-4CEA-83DA-97392A9F0A21}" type="pres">
      <dgm:prSet presAssocID="{C0B6F51A-1339-4AF4-A64A-1D034EDD72C4}" presName="node" presStyleLbl="node1" presStyleIdx="0" presStyleCnt="5">
        <dgm:presLayoutVars>
          <dgm:bulletEnabled val="1"/>
        </dgm:presLayoutVars>
      </dgm:prSet>
      <dgm:spPr/>
      <dgm:t>
        <a:bodyPr/>
        <a:lstStyle/>
        <a:p>
          <a:endParaRPr lang="en-AU"/>
        </a:p>
      </dgm:t>
    </dgm:pt>
    <dgm:pt modelId="{D7DAC23B-B7B9-4D20-9F98-83F4BE66A299}" type="pres">
      <dgm:prSet presAssocID="{2EE4394A-3F13-4D97-863E-9CD600C00849}" presName="sibTrans" presStyleLbl="sibTrans2D1" presStyleIdx="0" presStyleCnt="5"/>
      <dgm:spPr/>
      <dgm:t>
        <a:bodyPr/>
        <a:lstStyle/>
        <a:p>
          <a:endParaRPr lang="en-AU"/>
        </a:p>
      </dgm:t>
    </dgm:pt>
    <dgm:pt modelId="{6A9C4259-23B5-4577-92E6-E7556B58A01B}" type="pres">
      <dgm:prSet presAssocID="{2EE4394A-3F13-4D97-863E-9CD600C00849}" presName="connectorText" presStyleLbl="sibTrans2D1" presStyleIdx="0" presStyleCnt="5"/>
      <dgm:spPr/>
      <dgm:t>
        <a:bodyPr/>
        <a:lstStyle/>
        <a:p>
          <a:endParaRPr lang="en-AU"/>
        </a:p>
      </dgm:t>
    </dgm:pt>
    <dgm:pt modelId="{7A01407F-0F0B-4533-8F73-2CD80B0186DA}" type="pres">
      <dgm:prSet presAssocID="{63162B2C-294A-49E7-B56B-3174A505C937}" presName="node" presStyleLbl="node1" presStyleIdx="1" presStyleCnt="5">
        <dgm:presLayoutVars>
          <dgm:bulletEnabled val="1"/>
        </dgm:presLayoutVars>
      </dgm:prSet>
      <dgm:spPr/>
      <dgm:t>
        <a:bodyPr/>
        <a:lstStyle/>
        <a:p>
          <a:endParaRPr lang="en-AU"/>
        </a:p>
      </dgm:t>
    </dgm:pt>
    <dgm:pt modelId="{D69A68E1-0C39-4573-AA3B-AFFF52685518}" type="pres">
      <dgm:prSet presAssocID="{C4CC5713-1AAF-4075-B302-1F652023BEAE}" presName="sibTrans" presStyleLbl="sibTrans2D1" presStyleIdx="1" presStyleCnt="5"/>
      <dgm:spPr/>
      <dgm:t>
        <a:bodyPr/>
        <a:lstStyle/>
        <a:p>
          <a:endParaRPr lang="en-AU"/>
        </a:p>
      </dgm:t>
    </dgm:pt>
    <dgm:pt modelId="{A3CD1CDB-1E05-441C-B55B-7B96CD22E617}" type="pres">
      <dgm:prSet presAssocID="{C4CC5713-1AAF-4075-B302-1F652023BEAE}" presName="connectorText" presStyleLbl="sibTrans2D1" presStyleIdx="1" presStyleCnt="5"/>
      <dgm:spPr/>
      <dgm:t>
        <a:bodyPr/>
        <a:lstStyle/>
        <a:p>
          <a:endParaRPr lang="en-AU"/>
        </a:p>
      </dgm:t>
    </dgm:pt>
    <dgm:pt modelId="{BA44859D-0A06-4B86-AA48-76CD2A10A864}" type="pres">
      <dgm:prSet presAssocID="{E91D3124-0E10-47C6-A7B9-899928344E80}" presName="node" presStyleLbl="node1" presStyleIdx="2" presStyleCnt="5">
        <dgm:presLayoutVars>
          <dgm:bulletEnabled val="1"/>
        </dgm:presLayoutVars>
      </dgm:prSet>
      <dgm:spPr/>
      <dgm:t>
        <a:bodyPr/>
        <a:lstStyle/>
        <a:p>
          <a:endParaRPr lang="en-AU"/>
        </a:p>
      </dgm:t>
    </dgm:pt>
    <dgm:pt modelId="{EEFAD9FA-286B-4016-87BC-D4F2685F5664}" type="pres">
      <dgm:prSet presAssocID="{2B0D3519-4A94-40CC-8220-720F35CCF1E2}" presName="sibTrans" presStyleLbl="sibTrans2D1" presStyleIdx="2" presStyleCnt="5"/>
      <dgm:spPr/>
      <dgm:t>
        <a:bodyPr/>
        <a:lstStyle/>
        <a:p>
          <a:endParaRPr lang="en-AU"/>
        </a:p>
      </dgm:t>
    </dgm:pt>
    <dgm:pt modelId="{8350FF0D-ECF1-4B74-BE0B-AF22317BF8F4}" type="pres">
      <dgm:prSet presAssocID="{2B0D3519-4A94-40CC-8220-720F35CCF1E2}" presName="connectorText" presStyleLbl="sibTrans2D1" presStyleIdx="2" presStyleCnt="5"/>
      <dgm:spPr/>
      <dgm:t>
        <a:bodyPr/>
        <a:lstStyle/>
        <a:p>
          <a:endParaRPr lang="en-AU"/>
        </a:p>
      </dgm:t>
    </dgm:pt>
    <dgm:pt modelId="{A36A6435-7AD4-45B4-9B1E-0C0F9D9B1FCA}" type="pres">
      <dgm:prSet presAssocID="{54081222-B3D9-4B90-921B-C86696AA0F90}" presName="node" presStyleLbl="node1" presStyleIdx="3" presStyleCnt="5">
        <dgm:presLayoutVars>
          <dgm:bulletEnabled val="1"/>
        </dgm:presLayoutVars>
      </dgm:prSet>
      <dgm:spPr/>
      <dgm:t>
        <a:bodyPr/>
        <a:lstStyle/>
        <a:p>
          <a:endParaRPr lang="en-AU"/>
        </a:p>
      </dgm:t>
    </dgm:pt>
    <dgm:pt modelId="{90338B91-D847-4D09-903A-305E365747B3}" type="pres">
      <dgm:prSet presAssocID="{2FFE1EBC-888E-4E2A-8C96-9AE68600CB5B}" presName="sibTrans" presStyleLbl="sibTrans2D1" presStyleIdx="3" presStyleCnt="5"/>
      <dgm:spPr/>
      <dgm:t>
        <a:bodyPr/>
        <a:lstStyle/>
        <a:p>
          <a:endParaRPr lang="en-AU"/>
        </a:p>
      </dgm:t>
    </dgm:pt>
    <dgm:pt modelId="{F7923562-4DD8-4595-95F3-DE7625227E1A}" type="pres">
      <dgm:prSet presAssocID="{2FFE1EBC-888E-4E2A-8C96-9AE68600CB5B}" presName="connectorText" presStyleLbl="sibTrans2D1" presStyleIdx="3" presStyleCnt="5"/>
      <dgm:spPr/>
      <dgm:t>
        <a:bodyPr/>
        <a:lstStyle/>
        <a:p>
          <a:endParaRPr lang="en-AU"/>
        </a:p>
      </dgm:t>
    </dgm:pt>
    <dgm:pt modelId="{9BE14AB6-E7AC-4B0B-9348-FCC9103C4258}" type="pres">
      <dgm:prSet presAssocID="{3331FA6D-C18E-4FBB-B2F2-C149585E283E}" presName="node" presStyleLbl="node1" presStyleIdx="4" presStyleCnt="5">
        <dgm:presLayoutVars>
          <dgm:bulletEnabled val="1"/>
        </dgm:presLayoutVars>
      </dgm:prSet>
      <dgm:spPr/>
      <dgm:t>
        <a:bodyPr/>
        <a:lstStyle/>
        <a:p>
          <a:endParaRPr lang="en-AU"/>
        </a:p>
      </dgm:t>
    </dgm:pt>
    <dgm:pt modelId="{5548D1AA-9F46-4A30-B3C6-75F9D89F06FA}" type="pres">
      <dgm:prSet presAssocID="{C4E86E5A-7997-4E9F-8F10-0F15E3E25D3F}" presName="sibTrans" presStyleLbl="sibTrans2D1" presStyleIdx="4" presStyleCnt="5"/>
      <dgm:spPr/>
      <dgm:t>
        <a:bodyPr/>
        <a:lstStyle/>
        <a:p>
          <a:endParaRPr lang="en-AU"/>
        </a:p>
      </dgm:t>
    </dgm:pt>
    <dgm:pt modelId="{EE4E3198-AAD9-488A-9130-903D1CC85D0B}" type="pres">
      <dgm:prSet presAssocID="{C4E86E5A-7997-4E9F-8F10-0F15E3E25D3F}" presName="connectorText" presStyleLbl="sibTrans2D1" presStyleIdx="4" presStyleCnt="5"/>
      <dgm:spPr/>
      <dgm:t>
        <a:bodyPr/>
        <a:lstStyle/>
        <a:p>
          <a:endParaRPr lang="en-AU"/>
        </a:p>
      </dgm:t>
    </dgm:pt>
  </dgm:ptLst>
  <dgm:cxnLst>
    <dgm:cxn modelId="{FB0DDD4D-12FF-44E9-86D5-E8914993E302}" type="presOf" srcId="{C4E86E5A-7997-4E9F-8F10-0F15E3E25D3F}" destId="{EE4E3198-AAD9-488A-9130-903D1CC85D0B}" srcOrd="1" destOrd="0" presId="urn:microsoft.com/office/officeart/2005/8/layout/cycle2"/>
    <dgm:cxn modelId="{768C13A5-5306-4D38-8AA0-652E5A384292}" type="presOf" srcId="{2EE4394A-3F13-4D97-863E-9CD600C00849}" destId="{6A9C4259-23B5-4577-92E6-E7556B58A01B}" srcOrd="1" destOrd="0" presId="urn:microsoft.com/office/officeart/2005/8/layout/cycle2"/>
    <dgm:cxn modelId="{D16E74B0-0955-4E69-9859-1A0A7802A994}" srcId="{D4312E14-5D56-4305-B854-FE70B6DC3114}" destId="{3331FA6D-C18E-4FBB-B2F2-C149585E283E}" srcOrd="4" destOrd="0" parTransId="{81BED8CE-3F06-4421-AFE1-0F5833FD5F6D}" sibTransId="{C4E86E5A-7997-4E9F-8F10-0F15E3E25D3F}"/>
    <dgm:cxn modelId="{DDA06155-57CB-4EA2-A5C1-61F79C5B5DEA}" type="presOf" srcId="{2B0D3519-4A94-40CC-8220-720F35CCF1E2}" destId="{8350FF0D-ECF1-4B74-BE0B-AF22317BF8F4}" srcOrd="1" destOrd="0" presId="urn:microsoft.com/office/officeart/2005/8/layout/cycle2"/>
    <dgm:cxn modelId="{16AAD10B-88C0-45E4-A0AA-913A967FB82E}" type="presOf" srcId="{C4CC5713-1AAF-4075-B302-1F652023BEAE}" destId="{D69A68E1-0C39-4573-AA3B-AFFF52685518}" srcOrd="0" destOrd="0" presId="urn:microsoft.com/office/officeart/2005/8/layout/cycle2"/>
    <dgm:cxn modelId="{FE73A08D-3974-4755-AF67-616E6C542F84}" type="presOf" srcId="{C0B6F51A-1339-4AF4-A64A-1D034EDD72C4}" destId="{F5251EEE-5267-4CEA-83DA-97392A9F0A21}" srcOrd="0" destOrd="0" presId="urn:microsoft.com/office/officeart/2005/8/layout/cycle2"/>
    <dgm:cxn modelId="{7EC568E2-40C4-49B6-8FBE-44EFB0A68AE4}" type="presOf" srcId="{63162B2C-294A-49E7-B56B-3174A505C937}" destId="{7A01407F-0F0B-4533-8F73-2CD80B0186DA}" srcOrd="0" destOrd="0" presId="urn:microsoft.com/office/officeart/2005/8/layout/cycle2"/>
    <dgm:cxn modelId="{551FF0BE-7ABA-4998-AEDA-74C01878B9A6}" srcId="{D4312E14-5D56-4305-B854-FE70B6DC3114}" destId="{54081222-B3D9-4B90-921B-C86696AA0F90}" srcOrd="3" destOrd="0" parTransId="{33260063-7A11-46F8-8CEF-693F43E08B66}" sibTransId="{2FFE1EBC-888E-4E2A-8C96-9AE68600CB5B}"/>
    <dgm:cxn modelId="{922E81BA-F2EE-4FAE-9518-B2C7DC629254}" type="presOf" srcId="{3331FA6D-C18E-4FBB-B2F2-C149585E283E}" destId="{9BE14AB6-E7AC-4B0B-9348-FCC9103C4258}" srcOrd="0" destOrd="0" presId="urn:microsoft.com/office/officeart/2005/8/layout/cycle2"/>
    <dgm:cxn modelId="{D1E8437C-732A-480B-BABC-26ECA403762D}" type="presOf" srcId="{2FFE1EBC-888E-4E2A-8C96-9AE68600CB5B}" destId="{F7923562-4DD8-4595-95F3-DE7625227E1A}" srcOrd="1" destOrd="0" presId="urn:microsoft.com/office/officeart/2005/8/layout/cycle2"/>
    <dgm:cxn modelId="{4C8EB478-84E3-4379-B063-9488AEBEE575}" srcId="{D4312E14-5D56-4305-B854-FE70B6DC3114}" destId="{E91D3124-0E10-47C6-A7B9-899928344E80}" srcOrd="2" destOrd="0" parTransId="{7AEDBDA6-08CB-42DC-BA09-14A5C0A50839}" sibTransId="{2B0D3519-4A94-40CC-8220-720F35CCF1E2}"/>
    <dgm:cxn modelId="{EDBC44E3-42DB-409A-BA8B-7208E9873112}" type="presOf" srcId="{2FFE1EBC-888E-4E2A-8C96-9AE68600CB5B}" destId="{90338B91-D847-4D09-903A-305E365747B3}" srcOrd="0" destOrd="0" presId="urn:microsoft.com/office/officeart/2005/8/layout/cycle2"/>
    <dgm:cxn modelId="{C1F7F525-B21B-4FA3-AD51-64613CC2004B}" type="presOf" srcId="{D4312E14-5D56-4305-B854-FE70B6DC3114}" destId="{26612C5A-20BA-45A0-B17A-636251389996}" srcOrd="0" destOrd="0" presId="urn:microsoft.com/office/officeart/2005/8/layout/cycle2"/>
    <dgm:cxn modelId="{8BF2B539-5FE2-40FF-B1FE-3E8B38274352}" type="presOf" srcId="{54081222-B3D9-4B90-921B-C86696AA0F90}" destId="{A36A6435-7AD4-45B4-9B1E-0C0F9D9B1FCA}" srcOrd="0" destOrd="0" presId="urn:microsoft.com/office/officeart/2005/8/layout/cycle2"/>
    <dgm:cxn modelId="{EF74A1F6-2FC2-4CB4-BA47-C1B06ED7ADFA}" type="presOf" srcId="{2EE4394A-3F13-4D97-863E-9CD600C00849}" destId="{D7DAC23B-B7B9-4D20-9F98-83F4BE66A299}" srcOrd="0" destOrd="0" presId="urn:microsoft.com/office/officeart/2005/8/layout/cycle2"/>
    <dgm:cxn modelId="{C4079713-DFD5-4C7A-924B-618AFF29B104}" type="presOf" srcId="{C4E86E5A-7997-4E9F-8F10-0F15E3E25D3F}" destId="{5548D1AA-9F46-4A30-B3C6-75F9D89F06FA}" srcOrd="0" destOrd="0" presId="urn:microsoft.com/office/officeart/2005/8/layout/cycle2"/>
    <dgm:cxn modelId="{CE8B2015-382B-4B9A-981A-89B603BA7358}" type="presOf" srcId="{E91D3124-0E10-47C6-A7B9-899928344E80}" destId="{BA44859D-0A06-4B86-AA48-76CD2A10A864}" srcOrd="0" destOrd="0" presId="urn:microsoft.com/office/officeart/2005/8/layout/cycle2"/>
    <dgm:cxn modelId="{A10FF4C2-E712-4FC7-A262-A54ACC5F5522}" srcId="{D4312E14-5D56-4305-B854-FE70B6DC3114}" destId="{C0B6F51A-1339-4AF4-A64A-1D034EDD72C4}" srcOrd="0" destOrd="0" parTransId="{0C971F1E-7D7C-4B18-9ECC-DF7F8ABE68E9}" sibTransId="{2EE4394A-3F13-4D97-863E-9CD600C00849}"/>
    <dgm:cxn modelId="{A137EBBF-558C-46EA-AC6F-49803F3C07A5}" type="presOf" srcId="{C4CC5713-1AAF-4075-B302-1F652023BEAE}" destId="{A3CD1CDB-1E05-441C-B55B-7B96CD22E617}" srcOrd="1" destOrd="0" presId="urn:microsoft.com/office/officeart/2005/8/layout/cycle2"/>
    <dgm:cxn modelId="{CBDB9182-2889-4BAE-A79A-5160051281A6}" srcId="{D4312E14-5D56-4305-B854-FE70B6DC3114}" destId="{63162B2C-294A-49E7-B56B-3174A505C937}" srcOrd="1" destOrd="0" parTransId="{511B8881-A398-4407-BD47-185EDE1F196C}" sibTransId="{C4CC5713-1AAF-4075-B302-1F652023BEAE}"/>
    <dgm:cxn modelId="{AD611A0E-6B74-4A44-9157-1A9283AE6600}" type="presOf" srcId="{2B0D3519-4A94-40CC-8220-720F35CCF1E2}" destId="{EEFAD9FA-286B-4016-87BC-D4F2685F5664}" srcOrd="0" destOrd="0" presId="urn:microsoft.com/office/officeart/2005/8/layout/cycle2"/>
    <dgm:cxn modelId="{CFA8C063-4764-4A7C-9869-9EA57AC64F30}" type="presParOf" srcId="{26612C5A-20BA-45A0-B17A-636251389996}" destId="{F5251EEE-5267-4CEA-83DA-97392A9F0A21}" srcOrd="0" destOrd="0" presId="urn:microsoft.com/office/officeart/2005/8/layout/cycle2"/>
    <dgm:cxn modelId="{D5117DBC-45C6-443A-9BBA-74293272B3AC}" type="presParOf" srcId="{26612C5A-20BA-45A0-B17A-636251389996}" destId="{D7DAC23B-B7B9-4D20-9F98-83F4BE66A299}" srcOrd="1" destOrd="0" presId="urn:microsoft.com/office/officeart/2005/8/layout/cycle2"/>
    <dgm:cxn modelId="{29D3B4BC-6EBF-485B-B3F4-8F8A53022204}" type="presParOf" srcId="{D7DAC23B-B7B9-4D20-9F98-83F4BE66A299}" destId="{6A9C4259-23B5-4577-92E6-E7556B58A01B}" srcOrd="0" destOrd="0" presId="urn:microsoft.com/office/officeart/2005/8/layout/cycle2"/>
    <dgm:cxn modelId="{0E3CD856-095F-4514-9914-2E9C1458FACE}" type="presParOf" srcId="{26612C5A-20BA-45A0-B17A-636251389996}" destId="{7A01407F-0F0B-4533-8F73-2CD80B0186DA}" srcOrd="2" destOrd="0" presId="urn:microsoft.com/office/officeart/2005/8/layout/cycle2"/>
    <dgm:cxn modelId="{3D142EEE-DA16-41F6-8C09-C33EEB2B5640}" type="presParOf" srcId="{26612C5A-20BA-45A0-B17A-636251389996}" destId="{D69A68E1-0C39-4573-AA3B-AFFF52685518}" srcOrd="3" destOrd="0" presId="urn:microsoft.com/office/officeart/2005/8/layout/cycle2"/>
    <dgm:cxn modelId="{2DA80622-90C8-4E84-9E78-4B764C4E1ECB}" type="presParOf" srcId="{D69A68E1-0C39-4573-AA3B-AFFF52685518}" destId="{A3CD1CDB-1E05-441C-B55B-7B96CD22E617}" srcOrd="0" destOrd="0" presId="urn:microsoft.com/office/officeart/2005/8/layout/cycle2"/>
    <dgm:cxn modelId="{131F0FE0-1BCF-4334-AC6F-8BD1A502E1F3}" type="presParOf" srcId="{26612C5A-20BA-45A0-B17A-636251389996}" destId="{BA44859D-0A06-4B86-AA48-76CD2A10A864}" srcOrd="4" destOrd="0" presId="urn:microsoft.com/office/officeart/2005/8/layout/cycle2"/>
    <dgm:cxn modelId="{FDFA768F-B56E-44D3-B671-BAF82C8FC76C}" type="presParOf" srcId="{26612C5A-20BA-45A0-B17A-636251389996}" destId="{EEFAD9FA-286B-4016-87BC-D4F2685F5664}" srcOrd="5" destOrd="0" presId="urn:microsoft.com/office/officeart/2005/8/layout/cycle2"/>
    <dgm:cxn modelId="{AE13E2F4-6AC0-4A46-AD7B-0483DEF0AEF2}" type="presParOf" srcId="{EEFAD9FA-286B-4016-87BC-D4F2685F5664}" destId="{8350FF0D-ECF1-4B74-BE0B-AF22317BF8F4}" srcOrd="0" destOrd="0" presId="urn:microsoft.com/office/officeart/2005/8/layout/cycle2"/>
    <dgm:cxn modelId="{0951D80C-520F-4412-B9F9-AC58A8E4F6FC}" type="presParOf" srcId="{26612C5A-20BA-45A0-B17A-636251389996}" destId="{A36A6435-7AD4-45B4-9B1E-0C0F9D9B1FCA}" srcOrd="6" destOrd="0" presId="urn:microsoft.com/office/officeart/2005/8/layout/cycle2"/>
    <dgm:cxn modelId="{14C272B6-535C-483E-A689-5CB5E046FB33}" type="presParOf" srcId="{26612C5A-20BA-45A0-B17A-636251389996}" destId="{90338B91-D847-4D09-903A-305E365747B3}" srcOrd="7" destOrd="0" presId="urn:microsoft.com/office/officeart/2005/8/layout/cycle2"/>
    <dgm:cxn modelId="{19E7A1CB-8111-4C26-9572-EE696C9780EF}" type="presParOf" srcId="{90338B91-D847-4D09-903A-305E365747B3}" destId="{F7923562-4DD8-4595-95F3-DE7625227E1A}" srcOrd="0" destOrd="0" presId="urn:microsoft.com/office/officeart/2005/8/layout/cycle2"/>
    <dgm:cxn modelId="{F0418DF2-2765-47DB-8C2C-0D494191F135}" type="presParOf" srcId="{26612C5A-20BA-45A0-B17A-636251389996}" destId="{9BE14AB6-E7AC-4B0B-9348-FCC9103C4258}" srcOrd="8" destOrd="0" presId="urn:microsoft.com/office/officeart/2005/8/layout/cycle2"/>
    <dgm:cxn modelId="{44CE4A95-31CE-4C24-B165-0AEA508D148C}" type="presParOf" srcId="{26612C5A-20BA-45A0-B17A-636251389996}" destId="{5548D1AA-9F46-4A30-B3C6-75F9D89F06FA}" srcOrd="9" destOrd="0" presId="urn:microsoft.com/office/officeart/2005/8/layout/cycle2"/>
    <dgm:cxn modelId="{021F5037-328B-4A32-9EC9-37832800CE7B}" type="presParOf" srcId="{5548D1AA-9F46-4A30-B3C6-75F9D89F06FA}" destId="{EE4E3198-AAD9-488A-9130-903D1CC85D0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3DCAC28-78F6-424E-8891-16B4D9272459}" type="doc">
      <dgm:prSet loTypeId="urn:microsoft.com/office/officeart/2005/8/layout/process2" loCatId="process" qsTypeId="urn:microsoft.com/office/officeart/2005/8/quickstyle/3d6" qsCatId="3D" csTypeId="urn:microsoft.com/office/officeart/2005/8/colors/accent0_3" csCatId="mainScheme" phldr="1"/>
      <dgm:spPr/>
    </dgm:pt>
    <dgm:pt modelId="{A239E188-5E9C-4410-AB57-A710EA2E2CDB}">
      <dgm:prSet phldrT="[Text]"/>
      <dgm:spPr/>
      <dgm:t>
        <a:bodyPr/>
        <a:lstStyle/>
        <a:p>
          <a:r>
            <a:rPr lang="en-AU" dirty="0" smtClean="0"/>
            <a:t>Done</a:t>
          </a:r>
          <a:endParaRPr lang="en-AU" dirty="0"/>
        </a:p>
      </dgm:t>
    </dgm:pt>
    <dgm:pt modelId="{BBCFA4C6-1954-408F-9263-8A27E0937549}" type="parTrans" cxnId="{C3C629E3-CB8B-40E5-81D1-3645D30CCD4A}">
      <dgm:prSet/>
      <dgm:spPr/>
      <dgm:t>
        <a:bodyPr/>
        <a:lstStyle/>
        <a:p>
          <a:endParaRPr lang="en-AU"/>
        </a:p>
      </dgm:t>
    </dgm:pt>
    <dgm:pt modelId="{492F3BA3-DAD5-4A12-A1D3-8C8FF04A1320}" type="sibTrans" cxnId="{C3C629E3-CB8B-40E5-81D1-3645D30CCD4A}">
      <dgm:prSet/>
      <dgm:spPr/>
      <dgm:t>
        <a:bodyPr/>
        <a:lstStyle/>
        <a:p>
          <a:endParaRPr lang="en-AU"/>
        </a:p>
      </dgm:t>
    </dgm:pt>
    <dgm:pt modelId="{EC2C5F1F-410C-4FF5-94EF-4C6A95A51DF2}">
      <dgm:prSet phldrT="[Text]"/>
      <dgm:spPr/>
      <dgm:t>
        <a:bodyPr/>
        <a:lstStyle/>
        <a:p>
          <a:r>
            <a:rPr lang="en-AU" dirty="0" smtClean="0"/>
            <a:t>Deploy</a:t>
          </a:r>
          <a:endParaRPr lang="en-AU" dirty="0"/>
        </a:p>
      </dgm:t>
    </dgm:pt>
    <dgm:pt modelId="{8F1C4F6E-7737-4C1C-A45D-02B8FF67155D}" type="parTrans" cxnId="{D6FC8149-D117-46DB-A6DF-C86A74E39F2E}">
      <dgm:prSet/>
      <dgm:spPr/>
      <dgm:t>
        <a:bodyPr/>
        <a:lstStyle/>
        <a:p>
          <a:endParaRPr lang="en-AU"/>
        </a:p>
      </dgm:t>
    </dgm:pt>
    <dgm:pt modelId="{C052C6DF-F571-4E66-A607-DD8BC2C82063}" type="sibTrans" cxnId="{D6FC8149-D117-46DB-A6DF-C86A74E39F2E}">
      <dgm:prSet/>
      <dgm:spPr/>
      <dgm:t>
        <a:bodyPr/>
        <a:lstStyle/>
        <a:p>
          <a:endParaRPr lang="en-AU"/>
        </a:p>
      </dgm:t>
    </dgm:pt>
    <dgm:pt modelId="{D16C2DB5-EF89-4D7D-B7FF-DF1753B3D482}">
      <dgm:prSet phldrT="[Text]"/>
      <dgm:spPr/>
      <dgm:t>
        <a:bodyPr/>
        <a:lstStyle/>
        <a:p>
          <a:r>
            <a:rPr lang="en-AU" dirty="0" smtClean="0"/>
            <a:t>Testing</a:t>
          </a:r>
          <a:endParaRPr lang="en-AU" dirty="0"/>
        </a:p>
      </dgm:t>
    </dgm:pt>
    <dgm:pt modelId="{2E51FE31-6DE3-40EA-8EA9-CD9F59DE4642}" type="parTrans" cxnId="{2BA6A653-80D0-418E-9CA3-61C26EAA2D50}">
      <dgm:prSet/>
      <dgm:spPr/>
      <dgm:t>
        <a:bodyPr/>
        <a:lstStyle/>
        <a:p>
          <a:endParaRPr lang="en-AU"/>
        </a:p>
      </dgm:t>
    </dgm:pt>
    <dgm:pt modelId="{69A84C17-FAA3-4EBF-8A61-8067F2AD90CF}" type="sibTrans" cxnId="{2BA6A653-80D0-418E-9CA3-61C26EAA2D50}">
      <dgm:prSet/>
      <dgm:spPr/>
      <dgm:t>
        <a:bodyPr/>
        <a:lstStyle/>
        <a:p>
          <a:endParaRPr lang="en-AU"/>
        </a:p>
      </dgm:t>
    </dgm:pt>
    <dgm:pt modelId="{91160E2C-CBE6-405E-A2CD-75F57853BB10}" type="pres">
      <dgm:prSet presAssocID="{33DCAC28-78F6-424E-8891-16B4D9272459}" presName="linearFlow" presStyleCnt="0">
        <dgm:presLayoutVars>
          <dgm:resizeHandles val="exact"/>
        </dgm:presLayoutVars>
      </dgm:prSet>
      <dgm:spPr/>
    </dgm:pt>
    <dgm:pt modelId="{4C1DA864-71FB-47BF-9C0F-30E81FF7104B}" type="pres">
      <dgm:prSet presAssocID="{A239E188-5E9C-4410-AB57-A710EA2E2CDB}" presName="node" presStyleLbl="node1" presStyleIdx="0" presStyleCnt="3">
        <dgm:presLayoutVars>
          <dgm:bulletEnabled val="1"/>
        </dgm:presLayoutVars>
      </dgm:prSet>
      <dgm:spPr/>
      <dgm:t>
        <a:bodyPr/>
        <a:lstStyle/>
        <a:p>
          <a:endParaRPr lang="en-AU"/>
        </a:p>
      </dgm:t>
    </dgm:pt>
    <dgm:pt modelId="{D9A6C633-33D3-40CC-9306-65EEF04A92D0}" type="pres">
      <dgm:prSet presAssocID="{492F3BA3-DAD5-4A12-A1D3-8C8FF04A1320}" presName="sibTrans" presStyleLbl="sibTrans2D1" presStyleIdx="0" presStyleCnt="2"/>
      <dgm:spPr/>
      <dgm:t>
        <a:bodyPr/>
        <a:lstStyle/>
        <a:p>
          <a:endParaRPr lang="en-AU"/>
        </a:p>
      </dgm:t>
    </dgm:pt>
    <dgm:pt modelId="{4E32E602-99E4-44C7-A810-41D59CB89390}" type="pres">
      <dgm:prSet presAssocID="{492F3BA3-DAD5-4A12-A1D3-8C8FF04A1320}" presName="connectorText" presStyleLbl="sibTrans2D1" presStyleIdx="0" presStyleCnt="2"/>
      <dgm:spPr/>
      <dgm:t>
        <a:bodyPr/>
        <a:lstStyle/>
        <a:p>
          <a:endParaRPr lang="en-AU"/>
        </a:p>
      </dgm:t>
    </dgm:pt>
    <dgm:pt modelId="{475124BD-9F24-4353-A4F2-8AE3C7F694F0}" type="pres">
      <dgm:prSet presAssocID="{D16C2DB5-EF89-4D7D-B7FF-DF1753B3D482}" presName="node" presStyleLbl="node1" presStyleIdx="1" presStyleCnt="3">
        <dgm:presLayoutVars>
          <dgm:bulletEnabled val="1"/>
        </dgm:presLayoutVars>
      </dgm:prSet>
      <dgm:spPr/>
      <dgm:t>
        <a:bodyPr/>
        <a:lstStyle/>
        <a:p>
          <a:endParaRPr lang="en-AU"/>
        </a:p>
      </dgm:t>
    </dgm:pt>
    <dgm:pt modelId="{570B3130-3D67-43E6-A793-F52F64B10669}" type="pres">
      <dgm:prSet presAssocID="{69A84C17-FAA3-4EBF-8A61-8067F2AD90CF}" presName="sibTrans" presStyleLbl="sibTrans2D1" presStyleIdx="1" presStyleCnt="2"/>
      <dgm:spPr/>
      <dgm:t>
        <a:bodyPr/>
        <a:lstStyle/>
        <a:p>
          <a:endParaRPr lang="en-AU"/>
        </a:p>
      </dgm:t>
    </dgm:pt>
    <dgm:pt modelId="{0485A671-E153-4344-AC82-F16C0874D95A}" type="pres">
      <dgm:prSet presAssocID="{69A84C17-FAA3-4EBF-8A61-8067F2AD90CF}" presName="connectorText" presStyleLbl="sibTrans2D1" presStyleIdx="1" presStyleCnt="2"/>
      <dgm:spPr/>
      <dgm:t>
        <a:bodyPr/>
        <a:lstStyle/>
        <a:p>
          <a:endParaRPr lang="en-AU"/>
        </a:p>
      </dgm:t>
    </dgm:pt>
    <dgm:pt modelId="{4767D810-FBB7-4EEB-AB55-07B0DD68546A}" type="pres">
      <dgm:prSet presAssocID="{EC2C5F1F-410C-4FF5-94EF-4C6A95A51DF2}" presName="node" presStyleLbl="node1" presStyleIdx="2" presStyleCnt="3">
        <dgm:presLayoutVars>
          <dgm:bulletEnabled val="1"/>
        </dgm:presLayoutVars>
      </dgm:prSet>
      <dgm:spPr/>
      <dgm:t>
        <a:bodyPr/>
        <a:lstStyle/>
        <a:p>
          <a:endParaRPr lang="en-AU"/>
        </a:p>
      </dgm:t>
    </dgm:pt>
  </dgm:ptLst>
  <dgm:cxnLst>
    <dgm:cxn modelId="{2BA6A653-80D0-418E-9CA3-61C26EAA2D50}" srcId="{33DCAC28-78F6-424E-8891-16B4D9272459}" destId="{D16C2DB5-EF89-4D7D-B7FF-DF1753B3D482}" srcOrd="1" destOrd="0" parTransId="{2E51FE31-6DE3-40EA-8EA9-CD9F59DE4642}" sibTransId="{69A84C17-FAA3-4EBF-8A61-8067F2AD90CF}"/>
    <dgm:cxn modelId="{7F13B74C-42A9-49F7-8E5C-2B29161D9506}" type="presOf" srcId="{492F3BA3-DAD5-4A12-A1D3-8C8FF04A1320}" destId="{4E32E602-99E4-44C7-A810-41D59CB89390}" srcOrd="1" destOrd="0" presId="urn:microsoft.com/office/officeart/2005/8/layout/process2"/>
    <dgm:cxn modelId="{D6FC8149-D117-46DB-A6DF-C86A74E39F2E}" srcId="{33DCAC28-78F6-424E-8891-16B4D9272459}" destId="{EC2C5F1F-410C-4FF5-94EF-4C6A95A51DF2}" srcOrd="2" destOrd="0" parTransId="{8F1C4F6E-7737-4C1C-A45D-02B8FF67155D}" sibTransId="{C052C6DF-F571-4E66-A607-DD8BC2C82063}"/>
    <dgm:cxn modelId="{0DD92EEB-27D7-4414-BFF1-1B48DE3B6345}" type="presOf" srcId="{69A84C17-FAA3-4EBF-8A61-8067F2AD90CF}" destId="{570B3130-3D67-43E6-A793-F52F64B10669}" srcOrd="0" destOrd="0" presId="urn:microsoft.com/office/officeart/2005/8/layout/process2"/>
    <dgm:cxn modelId="{F1241F26-818B-4DAD-8FB8-39822DA0946C}" type="presOf" srcId="{33DCAC28-78F6-424E-8891-16B4D9272459}" destId="{91160E2C-CBE6-405E-A2CD-75F57853BB10}" srcOrd="0" destOrd="0" presId="urn:microsoft.com/office/officeart/2005/8/layout/process2"/>
    <dgm:cxn modelId="{47AA439B-2CC6-4828-9453-FEEF08C23AB7}" type="presOf" srcId="{492F3BA3-DAD5-4A12-A1D3-8C8FF04A1320}" destId="{D9A6C633-33D3-40CC-9306-65EEF04A92D0}" srcOrd="0" destOrd="0" presId="urn:microsoft.com/office/officeart/2005/8/layout/process2"/>
    <dgm:cxn modelId="{D7D8EC67-1B27-414B-A405-FC1A075828AF}" type="presOf" srcId="{EC2C5F1F-410C-4FF5-94EF-4C6A95A51DF2}" destId="{4767D810-FBB7-4EEB-AB55-07B0DD68546A}" srcOrd="0" destOrd="0" presId="urn:microsoft.com/office/officeart/2005/8/layout/process2"/>
    <dgm:cxn modelId="{BAA3394D-709C-4397-923F-78F79BCBB412}" type="presOf" srcId="{A239E188-5E9C-4410-AB57-A710EA2E2CDB}" destId="{4C1DA864-71FB-47BF-9C0F-30E81FF7104B}" srcOrd="0" destOrd="0" presId="urn:microsoft.com/office/officeart/2005/8/layout/process2"/>
    <dgm:cxn modelId="{624A886E-6C8F-4799-9874-BFD620F9CB83}" type="presOf" srcId="{D16C2DB5-EF89-4D7D-B7FF-DF1753B3D482}" destId="{475124BD-9F24-4353-A4F2-8AE3C7F694F0}" srcOrd="0" destOrd="0" presId="urn:microsoft.com/office/officeart/2005/8/layout/process2"/>
    <dgm:cxn modelId="{A93A95E8-A7BA-4DF7-9C22-6470D446F554}" type="presOf" srcId="{69A84C17-FAA3-4EBF-8A61-8067F2AD90CF}" destId="{0485A671-E153-4344-AC82-F16C0874D95A}" srcOrd="1" destOrd="0" presId="urn:microsoft.com/office/officeart/2005/8/layout/process2"/>
    <dgm:cxn modelId="{C3C629E3-CB8B-40E5-81D1-3645D30CCD4A}" srcId="{33DCAC28-78F6-424E-8891-16B4D9272459}" destId="{A239E188-5E9C-4410-AB57-A710EA2E2CDB}" srcOrd="0" destOrd="0" parTransId="{BBCFA4C6-1954-408F-9263-8A27E0937549}" sibTransId="{492F3BA3-DAD5-4A12-A1D3-8C8FF04A1320}"/>
    <dgm:cxn modelId="{21919DEA-1F1B-4F7D-810E-B2930B27E674}" type="presParOf" srcId="{91160E2C-CBE6-405E-A2CD-75F57853BB10}" destId="{4C1DA864-71FB-47BF-9C0F-30E81FF7104B}" srcOrd="0" destOrd="0" presId="urn:microsoft.com/office/officeart/2005/8/layout/process2"/>
    <dgm:cxn modelId="{AEA0CBF2-E61D-45FC-A8DF-54A6B0AFC729}" type="presParOf" srcId="{91160E2C-CBE6-405E-A2CD-75F57853BB10}" destId="{D9A6C633-33D3-40CC-9306-65EEF04A92D0}" srcOrd="1" destOrd="0" presId="urn:microsoft.com/office/officeart/2005/8/layout/process2"/>
    <dgm:cxn modelId="{BEF447E8-4EDD-468C-9EA8-BFE0F3CD6D49}" type="presParOf" srcId="{D9A6C633-33D3-40CC-9306-65EEF04A92D0}" destId="{4E32E602-99E4-44C7-A810-41D59CB89390}" srcOrd="0" destOrd="0" presId="urn:microsoft.com/office/officeart/2005/8/layout/process2"/>
    <dgm:cxn modelId="{27A1C285-05A6-4711-B051-E62F070FF80F}" type="presParOf" srcId="{91160E2C-CBE6-405E-A2CD-75F57853BB10}" destId="{475124BD-9F24-4353-A4F2-8AE3C7F694F0}" srcOrd="2" destOrd="0" presId="urn:microsoft.com/office/officeart/2005/8/layout/process2"/>
    <dgm:cxn modelId="{3143D9F7-6019-4636-9C57-35E48B9EC5F6}" type="presParOf" srcId="{91160E2C-CBE6-405E-A2CD-75F57853BB10}" destId="{570B3130-3D67-43E6-A793-F52F64B10669}" srcOrd="3" destOrd="0" presId="urn:microsoft.com/office/officeart/2005/8/layout/process2"/>
    <dgm:cxn modelId="{3F44422B-E0B6-46FD-AA94-160ECC28EB62}" type="presParOf" srcId="{570B3130-3D67-43E6-A793-F52F64B10669}" destId="{0485A671-E153-4344-AC82-F16C0874D95A}" srcOrd="0" destOrd="0" presId="urn:microsoft.com/office/officeart/2005/8/layout/process2"/>
    <dgm:cxn modelId="{91A4375B-18E9-4D1D-B9F7-9D122D458E5A}" type="presParOf" srcId="{91160E2C-CBE6-405E-A2CD-75F57853BB10}" destId="{4767D810-FBB7-4EEB-AB55-07B0DD68546A}"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9E1C2EC-5893-48AE-ACB9-61924864E14D}" type="doc">
      <dgm:prSet loTypeId="urn:microsoft.com/office/officeart/2005/8/layout/arrow4" loCatId="relationship" qsTypeId="urn:microsoft.com/office/officeart/2005/8/quickstyle/3d6" qsCatId="3D" csTypeId="urn:microsoft.com/office/officeart/2005/8/colors/accent0_3" csCatId="mainScheme" phldr="1"/>
      <dgm:spPr/>
    </dgm:pt>
    <dgm:pt modelId="{BABB5D77-9588-417A-869C-2C050379BFB0}">
      <dgm:prSet phldrT="[Text]"/>
      <dgm:spPr/>
      <dgm:t>
        <a:bodyPr/>
        <a:lstStyle/>
        <a:p>
          <a:r>
            <a:rPr lang="en-US" b="0" i="0" cap="all"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High Priority</a:t>
          </a:r>
          <a:endParaRPr lang="en-AU" b="0" i="0" cap="all"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ADAB4E0B-03EA-4791-A10B-DD372134EE98}" type="parTrans" cxnId="{3D5BC58F-E4CD-4BF6-ABC0-A8110A03B3D8}">
      <dgm:prSet/>
      <dgm:spPr/>
      <dgm:t>
        <a:bodyPr/>
        <a:lstStyle/>
        <a:p>
          <a:endParaRPr lang="en-AU">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98914D8D-D496-47C7-B8AD-35E89F6F447E}" type="sibTrans" cxnId="{3D5BC58F-E4CD-4BF6-ABC0-A8110A03B3D8}">
      <dgm:prSet/>
      <dgm:spPr/>
      <dgm:t>
        <a:bodyPr/>
        <a:lstStyle/>
        <a:p>
          <a:endParaRPr lang="en-AU">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0D1C43B7-A880-4DA5-8DC0-6F47E24350E4}">
      <dgm:prSet phldrT="[Text]"/>
      <dgm:spPr/>
      <dgm:t>
        <a:bodyPr/>
        <a:lstStyle/>
        <a:p>
          <a:r>
            <a:rPr lang="en-US" b="0" i="0" cap="all"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Low Priority</a:t>
          </a:r>
          <a:endParaRPr lang="en-AU" b="0" i="0" cap="all"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3F4D18FA-7BD7-4829-B8D6-DFE61BCFAB71}" type="parTrans" cxnId="{088D7259-2A9A-4D16-914A-8D4A047496CB}">
      <dgm:prSet/>
      <dgm:spPr/>
      <dgm:t>
        <a:bodyPr/>
        <a:lstStyle/>
        <a:p>
          <a:endParaRPr lang="en-AU">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15090D54-9BF2-42DD-80AC-F73631F7E1A6}" type="sibTrans" cxnId="{088D7259-2A9A-4D16-914A-8D4A047496CB}">
      <dgm:prSet/>
      <dgm:spPr/>
      <dgm:t>
        <a:bodyPr/>
        <a:lstStyle/>
        <a:p>
          <a:endParaRPr lang="en-AU">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E7AE4E9A-BCDC-4BC0-B675-6BB7FDC0B173}">
      <dgm:prSet phldrT="[Text]"/>
      <dgm:spPr/>
      <dgm:t>
        <a:bodyPr/>
        <a:lstStyle/>
        <a:p>
          <a:r>
            <a:rPr lang="en-US" b="0" i="0" cap="all"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Summary</a:t>
          </a:r>
          <a:endParaRPr lang="en-AU" b="0" i="0" cap="all"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8A95D423-DC45-4F5C-9A89-9CAF2E9C331C}" type="parTrans" cxnId="{6308AF35-311D-40FF-B2D1-6E7E39CB7E6B}">
      <dgm:prSet/>
      <dgm:spPr/>
      <dgm:t>
        <a:bodyPr/>
        <a:lstStyle/>
        <a:p>
          <a:endParaRPr lang="en-AU">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ADE36A37-4CFF-4962-A159-6479407FC2F5}" type="sibTrans" cxnId="{6308AF35-311D-40FF-B2D1-6E7E39CB7E6B}">
      <dgm:prSet/>
      <dgm:spPr/>
      <dgm:t>
        <a:bodyPr/>
        <a:lstStyle/>
        <a:p>
          <a:endParaRPr lang="en-AU">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11393CF5-4ACB-4BCB-84DA-267948DC65EE}">
      <dgm:prSet phldrT="[Text]"/>
      <dgm:spPr/>
      <dgm:t>
        <a:bodyPr/>
        <a:lstStyle/>
        <a:p>
          <a:r>
            <a:rPr lang="en-US" b="0" i="0" cap="all"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Estimate</a:t>
          </a:r>
          <a:endParaRPr lang="en-AU" b="0" i="0" cap="all"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DF550703-F8B9-4548-A479-020EDABD9D12}" type="parTrans" cxnId="{2361A269-9596-40DF-BB89-FE77FB2E0C24}">
      <dgm:prSet/>
      <dgm:spPr/>
      <dgm:t>
        <a:bodyPr/>
        <a:lstStyle/>
        <a:p>
          <a:endParaRPr lang="en-AU">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7C19E239-8C0B-41AF-81CB-77B97C935CB5}" type="sibTrans" cxnId="{2361A269-9596-40DF-BB89-FE77FB2E0C24}">
      <dgm:prSet/>
      <dgm:spPr/>
      <dgm:t>
        <a:bodyPr/>
        <a:lstStyle/>
        <a:p>
          <a:endParaRPr lang="en-AU">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0762BA40-385E-44C1-9507-B1136EA3A56E}">
      <dgm:prSet phldrT="[Text]"/>
      <dgm:spPr/>
      <dgm:t>
        <a:bodyPr/>
        <a:lstStyle/>
        <a:p>
          <a:r>
            <a:rPr lang="en-US" b="0" i="0" cap="all"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Function</a:t>
          </a:r>
          <a:endParaRPr lang="en-AU" b="0" i="0" cap="all"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307C812D-EF7A-41BF-9485-02ED7B72EDE8}" type="parTrans" cxnId="{2108E5C6-1152-4C1E-BE3E-049B6A2CAEBA}">
      <dgm:prSet/>
      <dgm:spPr/>
      <dgm:t>
        <a:bodyPr/>
        <a:lstStyle/>
        <a:p>
          <a:endParaRPr lang="en-AU">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10E2B08A-18A9-4BFF-8367-D5F583FC6EBD}" type="sibTrans" cxnId="{2108E5C6-1152-4C1E-BE3E-049B6A2CAEBA}">
      <dgm:prSet/>
      <dgm:spPr/>
      <dgm:t>
        <a:bodyPr/>
        <a:lstStyle/>
        <a:p>
          <a:endParaRPr lang="en-AU">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8CCFA646-9CC3-47B8-822F-DBB792A7B329}">
      <dgm:prSet phldrT="[Text]"/>
      <dgm:spPr/>
      <dgm:t>
        <a:bodyPr/>
        <a:lstStyle/>
        <a:p>
          <a:r>
            <a:rPr lang="en-US" b="0" i="0" cap="all"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Detail</a:t>
          </a:r>
          <a:endParaRPr lang="en-AU" b="0" i="0" cap="all"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F8C5B45D-556B-459D-A917-BE6BA19D6FC3}" type="parTrans" cxnId="{F7EAAEE2-021E-4F7D-9902-C47CACF03A8C}">
      <dgm:prSet/>
      <dgm:spPr/>
      <dgm:t>
        <a:bodyPr/>
        <a:lstStyle/>
        <a:p>
          <a:endParaRPr lang="en-AU">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BA1E704B-B88F-4256-9728-34AB1EB1DA7A}" type="sibTrans" cxnId="{F7EAAEE2-021E-4F7D-9902-C47CACF03A8C}">
      <dgm:prSet/>
      <dgm:spPr/>
      <dgm:t>
        <a:bodyPr/>
        <a:lstStyle/>
        <a:p>
          <a:endParaRPr lang="en-AU">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C8F48713-0CD8-4CA0-A690-FF5F175A375D}">
      <dgm:prSet phldrT="[Text]"/>
      <dgm:spPr/>
      <dgm:t>
        <a:bodyPr/>
        <a:lstStyle/>
        <a:p>
          <a:r>
            <a:rPr lang="en-US" b="0" i="0" cap="all"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Acceptance Criteria</a:t>
          </a:r>
          <a:endParaRPr lang="en-AU" b="0" i="0" cap="all"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FE12D9CF-C25D-4640-8223-10AD71EC7604}" type="parTrans" cxnId="{AD681397-3FCD-4FCE-8DC2-E6B43E2F78FA}">
      <dgm:prSet/>
      <dgm:spPr/>
      <dgm:t>
        <a:bodyPr/>
        <a:lstStyle/>
        <a:p>
          <a:endParaRPr lang="en-AU">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3362DD7E-A785-49E3-ADEB-13CD2B57B084}" type="sibTrans" cxnId="{AD681397-3FCD-4FCE-8DC2-E6B43E2F78FA}">
      <dgm:prSet/>
      <dgm:spPr/>
      <dgm:t>
        <a:bodyPr/>
        <a:lstStyle/>
        <a:p>
          <a:endParaRPr lang="en-AU">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44B5493A-2338-4497-978B-36927119A938}">
      <dgm:prSet phldrT="[Text]"/>
      <dgm:spPr/>
      <dgm:t>
        <a:bodyPr/>
        <a:lstStyle/>
        <a:p>
          <a:r>
            <a:rPr lang="en-US" b="0" i="0" cap="all"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Summary</a:t>
          </a:r>
          <a:endParaRPr lang="en-AU" b="0" i="0" cap="all"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E49F5CB3-410E-4EC8-8D91-3921F74218D0}" type="parTrans" cxnId="{56823E07-23A5-4AA6-B745-E0A02FB7C474}">
      <dgm:prSet/>
      <dgm:spPr/>
      <dgm:t>
        <a:bodyPr/>
        <a:lstStyle/>
        <a:p>
          <a:endParaRPr lang="en-AU">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B45AE997-6392-46FE-AD23-BEC0B6E1C7CB}" type="sibTrans" cxnId="{56823E07-23A5-4AA6-B745-E0A02FB7C474}">
      <dgm:prSet/>
      <dgm:spPr/>
      <dgm:t>
        <a:bodyPr/>
        <a:lstStyle/>
        <a:p>
          <a:endParaRPr lang="en-AU">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F9407CCA-318C-4F92-BCCE-A2D2E97C32D2}">
      <dgm:prSet phldrT="[Text]"/>
      <dgm:spPr/>
      <dgm:t>
        <a:bodyPr/>
        <a:lstStyle/>
        <a:p>
          <a:r>
            <a:rPr lang="en-US" b="0" i="0" cap="all"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Estimate</a:t>
          </a:r>
          <a:endParaRPr lang="en-AU" b="0" i="0" cap="all"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35DECB99-0423-46C2-A376-BF8DC19C76EF}" type="parTrans" cxnId="{F7965267-71F9-4638-AE41-C764A362A0CB}">
      <dgm:prSet/>
      <dgm:spPr/>
      <dgm:t>
        <a:bodyPr/>
        <a:lstStyle/>
        <a:p>
          <a:endParaRPr lang="en-AU">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CD880151-D5EE-42F5-9446-014CDD047368}" type="sibTrans" cxnId="{F7965267-71F9-4638-AE41-C764A362A0CB}">
      <dgm:prSet/>
      <dgm:spPr/>
      <dgm:t>
        <a:bodyPr/>
        <a:lstStyle/>
        <a:p>
          <a:endParaRPr lang="en-AU">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858739C1-D383-41B6-83E5-30AEDECC06F5}" type="pres">
      <dgm:prSet presAssocID="{09E1C2EC-5893-48AE-ACB9-61924864E14D}" presName="compositeShape" presStyleCnt="0">
        <dgm:presLayoutVars>
          <dgm:chMax val="2"/>
          <dgm:dir/>
          <dgm:resizeHandles val="exact"/>
        </dgm:presLayoutVars>
      </dgm:prSet>
      <dgm:spPr/>
    </dgm:pt>
    <dgm:pt modelId="{2D53E66B-06DE-4145-A552-3F9405FB7063}" type="pres">
      <dgm:prSet presAssocID="{BABB5D77-9588-417A-869C-2C050379BFB0}" presName="upArrow" presStyleLbl="node1" presStyleIdx="0" presStyleCnt="2"/>
      <dgm:spPr/>
    </dgm:pt>
    <dgm:pt modelId="{E3A9D695-67EB-47EB-8EDE-FC53D3116B50}" type="pres">
      <dgm:prSet presAssocID="{BABB5D77-9588-417A-869C-2C050379BFB0}" presName="upArrowText" presStyleLbl="revTx" presStyleIdx="0" presStyleCnt="2">
        <dgm:presLayoutVars>
          <dgm:chMax val="0"/>
          <dgm:bulletEnabled val="1"/>
        </dgm:presLayoutVars>
      </dgm:prSet>
      <dgm:spPr/>
      <dgm:t>
        <a:bodyPr/>
        <a:lstStyle/>
        <a:p>
          <a:endParaRPr lang="en-AU"/>
        </a:p>
      </dgm:t>
    </dgm:pt>
    <dgm:pt modelId="{396ED207-2EAE-4574-B738-A032D8504C65}" type="pres">
      <dgm:prSet presAssocID="{0D1C43B7-A880-4DA5-8DC0-6F47E24350E4}" presName="downArrow" presStyleLbl="node1" presStyleIdx="1" presStyleCnt="2"/>
      <dgm:spPr/>
    </dgm:pt>
    <dgm:pt modelId="{652FA8D0-6CD4-4BD1-8A5E-ED389BA6425B}" type="pres">
      <dgm:prSet presAssocID="{0D1C43B7-A880-4DA5-8DC0-6F47E24350E4}" presName="downArrowText" presStyleLbl="revTx" presStyleIdx="1" presStyleCnt="2">
        <dgm:presLayoutVars>
          <dgm:chMax val="0"/>
          <dgm:bulletEnabled val="1"/>
        </dgm:presLayoutVars>
      </dgm:prSet>
      <dgm:spPr/>
      <dgm:t>
        <a:bodyPr/>
        <a:lstStyle/>
        <a:p>
          <a:endParaRPr lang="en-AU"/>
        </a:p>
      </dgm:t>
    </dgm:pt>
  </dgm:ptLst>
  <dgm:cxnLst>
    <dgm:cxn modelId="{A9A14E91-D4CD-4511-9615-4C23B7078F6F}" type="presOf" srcId="{44B5493A-2338-4497-978B-36927119A938}" destId="{652FA8D0-6CD4-4BD1-8A5E-ED389BA6425B}" srcOrd="0" destOrd="1" presId="urn:microsoft.com/office/officeart/2005/8/layout/arrow4"/>
    <dgm:cxn modelId="{AD681397-3FCD-4FCE-8DC2-E6B43E2F78FA}" srcId="{BABB5D77-9588-417A-869C-2C050379BFB0}" destId="{C8F48713-0CD8-4CA0-A690-FF5F175A375D}" srcOrd="4" destOrd="0" parTransId="{FE12D9CF-C25D-4640-8223-10AD71EC7604}" sibTransId="{3362DD7E-A785-49E3-ADEB-13CD2B57B084}"/>
    <dgm:cxn modelId="{2108E5C6-1152-4C1E-BE3E-049B6A2CAEBA}" srcId="{BABB5D77-9588-417A-869C-2C050379BFB0}" destId="{0762BA40-385E-44C1-9507-B1136EA3A56E}" srcOrd="3" destOrd="0" parTransId="{307C812D-EF7A-41BF-9485-02ED7B72EDE8}" sibTransId="{10E2B08A-18A9-4BFF-8367-D5F583FC6EBD}"/>
    <dgm:cxn modelId="{3D5BC58F-E4CD-4BF6-ABC0-A8110A03B3D8}" srcId="{09E1C2EC-5893-48AE-ACB9-61924864E14D}" destId="{BABB5D77-9588-417A-869C-2C050379BFB0}" srcOrd="0" destOrd="0" parTransId="{ADAB4E0B-03EA-4791-A10B-DD372134EE98}" sibTransId="{98914D8D-D496-47C7-B8AD-35E89F6F447E}"/>
    <dgm:cxn modelId="{2361A269-9596-40DF-BB89-FE77FB2E0C24}" srcId="{BABB5D77-9588-417A-869C-2C050379BFB0}" destId="{11393CF5-4ACB-4BCB-84DA-267948DC65EE}" srcOrd="1" destOrd="0" parTransId="{DF550703-F8B9-4548-A479-020EDABD9D12}" sibTransId="{7C19E239-8C0B-41AF-81CB-77B97C935CB5}"/>
    <dgm:cxn modelId="{56823E07-23A5-4AA6-B745-E0A02FB7C474}" srcId="{0D1C43B7-A880-4DA5-8DC0-6F47E24350E4}" destId="{44B5493A-2338-4497-978B-36927119A938}" srcOrd="0" destOrd="0" parTransId="{E49F5CB3-410E-4EC8-8D91-3921F74218D0}" sibTransId="{B45AE997-6392-46FE-AD23-BEC0B6E1C7CB}"/>
    <dgm:cxn modelId="{C054C087-E7D0-486F-B901-2712DA44F218}" type="presOf" srcId="{0762BA40-385E-44C1-9507-B1136EA3A56E}" destId="{E3A9D695-67EB-47EB-8EDE-FC53D3116B50}" srcOrd="0" destOrd="4" presId="urn:microsoft.com/office/officeart/2005/8/layout/arrow4"/>
    <dgm:cxn modelId="{DA9CCCA8-3EEE-47C9-B157-606C3E3BDBB2}" type="presOf" srcId="{11393CF5-4ACB-4BCB-84DA-267948DC65EE}" destId="{E3A9D695-67EB-47EB-8EDE-FC53D3116B50}" srcOrd="0" destOrd="2" presId="urn:microsoft.com/office/officeart/2005/8/layout/arrow4"/>
    <dgm:cxn modelId="{36CAFD82-0C55-45C4-8413-E220897E25E6}" type="presOf" srcId="{09E1C2EC-5893-48AE-ACB9-61924864E14D}" destId="{858739C1-D383-41B6-83E5-30AEDECC06F5}" srcOrd="0" destOrd="0" presId="urn:microsoft.com/office/officeart/2005/8/layout/arrow4"/>
    <dgm:cxn modelId="{DA348C46-4EB7-4084-80C2-53EC29D36713}" type="presOf" srcId="{0D1C43B7-A880-4DA5-8DC0-6F47E24350E4}" destId="{652FA8D0-6CD4-4BD1-8A5E-ED389BA6425B}" srcOrd="0" destOrd="0" presId="urn:microsoft.com/office/officeart/2005/8/layout/arrow4"/>
    <dgm:cxn modelId="{408D95C0-D1BC-46CE-8DA0-89769FA63CA5}" type="presOf" srcId="{BABB5D77-9588-417A-869C-2C050379BFB0}" destId="{E3A9D695-67EB-47EB-8EDE-FC53D3116B50}" srcOrd="0" destOrd="0" presId="urn:microsoft.com/office/officeart/2005/8/layout/arrow4"/>
    <dgm:cxn modelId="{CC9A3CEC-28AC-41D9-97C5-86AB506CB5C5}" type="presOf" srcId="{8CCFA646-9CC3-47B8-822F-DBB792A7B329}" destId="{E3A9D695-67EB-47EB-8EDE-FC53D3116B50}" srcOrd="0" destOrd="3" presId="urn:microsoft.com/office/officeart/2005/8/layout/arrow4"/>
    <dgm:cxn modelId="{088D7259-2A9A-4D16-914A-8D4A047496CB}" srcId="{09E1C2EC-5893-48AE-ACB9-61924864E14D}" destId="{0D1C43B7-A880-4DA5-8DC0-6F47E24350E4}" srcOrd="1" destOrd="0" parTransId="{3F4D18FA-7BD7-4829-B8D6-DFE61BCFAB71}" sibTransId="{15090D54-9BF2-42DD-80AC-F73631F7E1A6}"/>
    <dgm:cxn modelId="{6308AF35-311D-40FF-B2D1-6E7E39CB7E6B}" srcId="{BABB5D77-9588-417A-869C-2C050379BFB0}" destId="{E7AE4E9A-BCDC-4BC0-B675-6BB7FDC0B173}" srcOrd="0" destOrd="0" parTransId="{8A95D423-DC45-4F5C-9A89-9CAF2E9C331C}" sibTransId="{ADE36A37-4CFF-4962-A159-6479407FC2F5}"/>
    <dgm:cxn modelId="{F7965267-71F9-4638-AE41-C764A362A0CB}" srcId="{0D1C43B7-A880-4DA5-8DC0-6F47E24350E4}" destId="{F9407CCA-318C-4F92-BCCE-A2D2E97C32D2}" srcOrd="1" destOrd="0" parTransId="{35DECB99-0423-46C2-A376-BF8DC19C76EF}" sibTransId="{CD880151-D5EE-42F5-9446-014CDD047368}"/>
    <dgm:cxn modelId="{3E480B84-252D-4DB4-857E-EFA19F31234A}" type="presOf" srcId="{E7AE4E9A-BCDC-4BC0-B675-6BB7FDC0B173}" destId="{E3A9D695-67EB-47EB-8EDE-FC53D3116B50}" srcOrd="0" destOrd="1" presId="urn:microsoft.com/office/officeart/2005/8/layout/arrow4"/>
    <dgm:cxn modelId="{F27BF8F6-0FEF-4D68-8588-381679A16321}" type="presOf" srcId="{C8F48713-0CD8-4CA0-A690-FF5F175A375D}" destId="{E3A9D695-67EB-47EB-8EDE-FC53D3116B50}" srcOrd="0" destOrd="5" presId="urn:microsoft.com/office/officeart/2005/8/layout/arrow4"/>
    <dgm:cxn modelId="{E797623C-6A99-4199-BF82-FCCFEF83A89D}" type="presOf" srcId="{F9407CCA-318C-4F92-BCCE-A2D2E97C32D2}" destId="{652FA8D0-6CD4-4BD1-8A5E-ED389BA6425B}" srcOrd="0" destOrd="2" presId="urn:microsoft.com/office/officeart/2005/8/layout/arrow4"/>
    <dgm:cxn modelId="{F7EAAEE2-021E-4F7D-9902-C47CACF03A8C}" srcId="{BABB5D77-9588-417A-869C-2C050379BFB0}" destId="{8CCFA646-9CC3-47B8-822F-DBB792A7B329}" srcOrd="2" destOrd="0" parTransId="{F8C5B45D-556B-459D-A917-BE6BA19D6FC3}" sibTransId="{BA1E704B-B88F-4256-9728-34AB1EB1DA7A}"/>
    <dgm:cxn modelId="{216C63F9-D14E-4D72-BF82-23F446FB5951}" type="presParOf" srcId="{858739C1-D383-41B6-83E5-30AEDECC06F5}" destId="{2D53E66B-06DE-4145-A552-3F9405FB7063}" srcOrd="0" destOrd="0" presId="urn:microsoft.com/office/officeart/2005/8/layout/arrow4"/>
    <dgm:cxn modelId="{58E6FFE2-FC5D-4FA6-AD6A-EDA36D7CD736}" type="presParOf" srcId="{858739C1-D383-41B6-83E5-30AEDECC06F5}" destId="{E3A9D695-67EB-47EB-8EDE-FC53D3116B50}" srcOrd="1" destOrd="0" presId="urn:microsoft.com/office/officeart/2005/8/layout/arrow4"/>
    <dgm:cxn modelId="{1E4C14A6-FCA4-4D26-96D8-70B8130F1E16}" type="presParOf" srcId="{858739C1-D383-41B6-83E5-30AEDECC06F5}" destId="{396ED207-2EAE-4574-B738-A032D8504C65}" srcOrd="2" destOrd="0" presId="urn:microsoft.com/office/officeart/2005/8/layout/arrow4"/>
    <dgm:cxn modelId="{255BE31B-C951-4EFB-BB77-F8A82EA23012}" type="presParOf" srcId="{858739C1-D383-41B6-83E5-30AEDECC06F5}" destId="{652FA8D0-6CD4-4BD1-8A5E-ED389BA6425B}"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4F087-6A7C-4649-A5E2-242C4AE34F52}">
      <dsp:nvSpPr>
        <dsp:cNvPr id="0" name=""/>
        <dsp:cNvSpPr/>
      </dsp:nvSpPr>
      <dsp:spPr>
        <a:xfrm rot="16200000">
          <a:off x="2231" y="942639"/>
          <a:ext cx="4972720" cy="4972720"/>
        </a:xfrm>
        <a:prstGeom prst="downArrow">
          <a:avLst>
            <a:gd name="adj1" fmla="val 50000"/>
            <a:gd name="adj2" fmla="val 35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20472" tIns="220472" rIns="220472" bIns="220472" numCol="1" spcCol="1270" anchor="t" anchorCtr="0">
          <a:noAutofit/>
        </a:bodyPr>
        <a:lstStyle/>
        <a:p>
          <a:pPr lvl="0" algn="l" defTabSz="1377950">
            <a:lnSpc>
              <a:spcPct val="90000"/>
            </a:lnSpc>
            <a:spcBef>
              <a:spcPct val="0"/>
            </a:spcBef>
            <a:spcAft>
              <a:spcPct val="35000"/>
            </a:spcAft>
          </a:pPr>
          <a:r>
            <a:rPr lang="en-AU" sz="3100" b="0" i="0" kern="1200" cap="all" baseline="0" dirty="0" smtClean="0">
              <a:latin typeface="Roboto Light" panose="02000000000000000000" pitchFamily="2" charset="0"/>
              <a:ea typeface="Roboto Light" panose="02000000000000000000" pitchFamily="2" charset="0"/>
              <a:cs typeface="Roboto Light" panose="02000000000000000000" pitchFamily="2" charset="0"/>
            </a:rPr>
            <a:t>Business</a:t>
          </a:r>
          <a:endParaRPr lang="en-AU" sz="3100" b="0" i="0" kern="1200" cap="all" baseline="0" dirty="0">
            <a:latin typeface="Roboto Light" panose="02000000000000000000" pitchFamily="2" charset="0"/>
            <a:ea typeface="Roboto Light" panose="02000000000000000000" pitchFamily="2" charset="0"/>
            <a:cs typeface="Roboto Light" panose="02000000000000000000" pitchFamily="2" charset="0"/>
          </a:endParaRPr>
        </a:p>
        <a:p>
          <a:pPr marL="228600" lvl="1" indent="-228600" algn="l" defTabSz="1066800">
            <a:lnSpc>
              <a:spcPct val="90000"/>
            </a:lnSpc>
            <a:spcBef>
              <a:spcPct val="0"/>
            </a:spcBef>
            <a:spcAft>
              <a:spcPct val="15000"/>
            </a:spcAft>
            <a:buChar char="••"/>
          </a:pPr>
          <a:r>
            <a:rPr lang="en-AU" sz="2400" b="0" i="0" kern="1200" cap="all" baseline="0" dirty="0" smtClean="0">
              <a:latin typeface="Roboto Light" panose="02000000000000000000" pitchFamily="2" charset="0"/>
              <a:ea typeface="Roboto Light" panose="02000000000000000000" pitchFamily="2" charset="0"/>
              <a:cs typeface="Roboto Light" panose="02000000000000000000" pitchFamily="2" charset="0"/>
            </a:rPr>
            <a:t>Users</a:t>
          </a:r>
          <a:endParaRPr lang="en-AU" sz="2400" b="0" i="0" kern="1200" cap="all" baseline="0" dirty="0">
            <a:latin typeface="Roboto Light" panose="02000000000000000000" pitchFamily="2" charset="0"/>
            <a:ea typeface="Roboto Light" panose="02000000000000000000" pitchFamily="2" charset="0"/>
            <a:cs typeface="Roboto Light" panose="02000000000000000000" pitchFamily="2" charset="0"/>
          </a:endParaRPr>
        </a:p>
        <a:p>
          <a:pPr marL="228600" lvl="1" indent="-228600" algn="l" defTabSz="1066800">
            <a:lnSpc>
              <a:spcPct val="90000"/>
            </a:lnSpc>
            <a:spcBef>
              <a:spcPct val="0"/>
            </a:spcBef>
            <a:spcAft>
              <a:spcPct val="15000"/>
            </a:spcAft>
            <a:buChar char="••"/>
          </a:pPr>
          <a:r>
            <a:rPr lang="en-AU" sz="2400" b="0" i="0" kern="1200" cap="all" baseline="0" dirty="0" smtClean="0">
              <a:latin typeface="Roboto Light" panose="02000000000000000000" pitchFamily="2" charset="0"/>
              <a:ea typeface="Roboto Light" panose="02000000000000000000" pitchFamily="2" charset="0"/>
              <a:cs typeface="Roboto Light" panose="02000000000000000000" pitchFamily="2" charset="0"/>
            </a:rPr>
            <a:t>Customer</a:t>
          </a:r>
          <a:endParaRPr lang="en-AU" sz="2400" b="0" i="0" kern="1200" cap="all" baseline="0" dirty="0">
            <a:latin typeface="Roboto Light" panose="02000000000000000000" pitchFamily="2" charset="0"/>
            <a:ea typeface="Roboto Light" panose="02000000000000000000" pitchFamily="2" charset="0"/>
            <a:cs typeface="Roboto Light" panose="02000000000000000000" pitchFamily="2" charset="0"/>
          </a:endParaRPr>
        </a:p>
        <a:p>
          <a:pPr marL="228600" lvl="1" indent="-228600" algn="l" defTabSz="1066800">
            <a:lnSpc>
              <a:spcPct val="90000"/>
            </a:lnSpc>
            <a:spcBef>
              <a:spcPct val="0"/>
            </a:spcBef>
            <a:spcAft>
              <a:spcPct val="15000"/>
            </a:spcAft>
            <a:buChar char="••"/>
          </a:pPr>
          <a:r>
            <a:rPr lang="en-AU" sz="2400" b="0" i="0" kern="1200" cap="all" baseline="0" dirty="0" smtClean="0">
              <a:latin typeface="Roboto Light" panose="02000000000000000000" pitchFamily="2" charset="0"/>
              <a:ea typeface="Roboto Light" panose="02000000000000000000" pitchFamily="2" charset="0"/>
              <a:cs typeface="Roboto Light" panose="02000000000000000000" pitchFamily="2" charset="0"/>
            </a:rPr>
            <a:t>Customer Representative</a:t>
          </a:r>
          <a:endParaRPr lang="en-AU" sz="2400" b="0" i="0" kern="1200" cap="all" baseline="0" dirty="0">
            <a:latin typeface="Roboto Light" panose="02000000000000000000" pitchFamily="2" charset="0"/>
            <a:ea typeface="Roboto Light" panose="02000000000000000000" pitchFamily="2" charset="0"/>
            <a:cs typeface="Roboto Light" panose="02000000000000000000" pitchFamily="2" charset="0"/>
          </a:endParaRPr>
        </a:p>
      </dsp:txBody>
      <dsp:txXfrm rot="5400000">
        <a:off x="2231" y="2185819"/>
        <a:ext cx="4102494" cy="2486360"/>
      </dsp:txXfrm>
    </dsp:sp>
    <dsp:sp modelId="{10D41A9C-A4DE-496F-86A2-A52D729053D4}">
      <dsp:nvSpPr>
        <dsp:cNvPr id="0" name=""/>
        <dsp:cNvSpPr/>
      </dsp:nvSpPr>
      <dsp:spPr>
        <a:xfrm rot="5400000">
          <a:off x="5312049" y="942639"/>
          <a:ext cx="4972720" cy="4972720"/>
        </a:xfrm>
        <a:prstGeom prst="downArrow">
          <a:avLst>
            <a:gd name="adj1" fmla="val 50000"/>
            <a:gd name="adj2" fmla="val 35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20472" tIns="220472" rIns="220472" bIns="220472" numCol="1" spcCol="1270" anchor="t" anchorCtr="0">
          <a:noAutofit/>
        </a:bodyPr>
        <a:lstStyle/>
        <a:p>
          <a:pPr lvl="0" algn="l" defTabSz="1377950">
            <a:lnSpc>
              <a:spcPct val="90000"/>
            </a:lnSpc>
            <a:spcBef>
              <a:spcPct val="0"/>
            </a:spcBef>
            <a:spcAft>
              <a:spcPct val="35000"/>
            </a:spcAft>
          </a:pPr>
          <a:r>
            <a:rPr lang="en-AU" sz="3100" b="0" i="0" kern="1200" cap="all" baseline="0" dirty="0" smtClean="0">
              <a:latin typeface="Roboto Light" panose="02000000000000000000" pitchFamily="2" charset="0"/>
              <a:ea typeface="Roboto Light" panose="02000000000000000000" pitchFamily="2" charset="0"/>
              <a:cs typeface="Roboto Light" panose="02000000000000000000" pitchFamily="2" charset="0"/>
            </a:rPr>
            <a:t>Technical</a:t>
          </a:r>
          <a:endParaRPr lang="en-AU" sz="3100" b="0" i="0" kern="1200" cap="all" baseline="0" dirty="0">
            <a:latin typeface="Roboto Light" panose="02000000000000000000" pitchFamily="2" charset="0"/>
            <a:ea typeface="Roboto Light" panose="02000000000000000000" pitchFamily="2" charset="0"/>
            <a:cs typeface="Roboto Light" panose="02000000000000000000" pitchFamily="2" charset="0"/>
          </a:endParaRPr>
        </a:p>
        <a:p>
          <a:pPr marL="228600" lvl="1" indent="-228600" algn="l" defTabSz="1066800">
            <a:lnSpc>
              <a:spcPct val="90000"/>
            </a:lnSpc>
            <a:spcBef>
              <a:spcPct val="0"/>
            </a:spcBef>
            <a:spcAft>
              <a:spcPct val="15000"/>
            </a:spcAft>
            <a:buChar char="••"/>
          </a:pPr>
          <a:r>
            <a:rPr lang="en-AU" sz="2400" b="0" i="0" kern="1200" cap="all" baseline="0" dirty="0" smtClean="0">
              <a:latin typeface="Roboto Light" panose="02000000000000000000" pitchFamily="2" charset="0"/>
              <a:ea typeface="Roboto Light" panose="02000000000000000000" pitchFamily="2" charset="0"/>
              <a:cs typeface="Roboto Light" panose="02000000000000000000" pitchFamily="2" charset="0"/>
            </a:rPr>
            <a:t>Team Facilitator</a:t>
          </a:r>
          <a:endParaRPr lang="en-AU" sz="2400" b="0" i="0" kern="1200" cap="all" baseline="0" dirty="0">
            <a:latin typeface="Roboto Light" panose="02000000000000000000" pitchFamily="2" charset="0"/>
            <a:ea typeface="Roboto Light" panose="02000000000000000000" pitchFamily="2" charset="0"/>
            <a:cs typeface="Roboto Light" panose="02000000000000000000" pitchFamily="2" charset="0"/>
          </a:endParaRPr>
        </a:p>
        <a:p>
          <a:pPr marL="228600" lvl="1" indent="-228600" algn="l" defTabSz="1066800">
            <a:lnSpc>
              <a:spcPct val="90000"/>
            </a:lnSpc>
            <a:spcBef>
              <a:spcPct val="0"/>
            </a:spcBef>
            <a:spcAft>
              <a:spcPct val="15000"/>
            </a:spcAft>
            <a:buChar char="••"/>
          </a:pPr>
          <a:r>
            <a:rPr lang="en-AU" sz="2400" b="0" i="0" kern="1200" cap="all" baseline="0" dirty="0" smtClean="0">
              <a:latin typeface="Roboto Light" panose="02000000000000000000" pitchFamily="2" charset="0"/>
              <a:ea typeface="Roboto Light" panose="02000000000000000000" pitchFamily="2" charset="0"/>
              <a:cs typeface="Roboto Light" panose="02000000000000000000" pitchFamily="2" charset="0"/>
            </a:rPr>
            <a:t>Developers</a:t>
          </a:r>
          <a:endParaRPr lang="en-AU" sz="2400" b="0" i="0" kern="1200" cap="all" baseline="0" dirty="0">
            <a:latin typeface="Roboto Light" panose="02000000000000000000" pitchFamily="2" charset="0"/>
            <a:ea typeface="Roboto Light" panose="02000000000000000000" pitchFamily="2" charset="0"/>
            <a:cs typeface="Roboto Light" panose="02000000000000000000" pitchFamily="2" charset="0"/>
          </a:endParaRPr>
        </a:p>
        <a:p>
          <a:pPr marL="228600" lvl="1" indent="-228600" algn="l" defTabSz="1066800">
            <a:lnSpc>
              <a:spcPct val="90000"/>
            </a:lnSpc>
            <a:spcBef>
              <a:spcPct val="0"/>
            </a:spcBef>
            <a:spcAft>
              <a:spcPct val="15000"/>
            </a:spcAft>
            <a:buChar char="••"/>
          </a:pPr>
          <a:r>
            <a:rPr lang="en-AU" sz="2400" b="0" i="0" kern="1200" cap="all" baseline="0" dirty="0" smtClean="0">
              <a:latin typeface="Roboto Light" panose="02000000000000000000" pitchFamily="2" charset="0"/>
              <a:ea typeface="Roboto Light" panose="02000000000000000000" pitchFamily="2" charset="0"/>
              <a:cs typeface="Roboto Light" panose="02000000000000000000" pitchFamily="2" charset="0"/>
            </a:rPr>
            <a:t>Testers</a:t>
          </a:r>
          <a:endParaRPr lang="en-AU" sz="2400" b="0" i="0" kern="1200" cap="all" baseline="0" dirty="0">
            <a:latin typeface="Roboto Light" panose="02000000000000000000" pitchFamily="2" charset="0"/>
            <a:ea typeface="Roboto Light" panose="02000000000000000000" pitchFamily="2" charset="0"/>
            <a:cs typeface="Roboto Light" panose="02000000000000000000" pitchFamily="2" charset="0"/>
          </a:endParaRPr>
        </a:p>
      </dsp:txBody>
      <dsp:txXfrm rot="-5400000">
        <a:off x="6182275" y="2185819"/>
        <a:ext cx="4102494" cy="24863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68C4D7-DE4E-409D-9186-1F445E2B4078}">
      <dsp:nvSpPr>
        <dsp:cNvPr id="0" name=""/>
        <dsp:cNvSpPr/>
      </dsp:nvSpPr>
      <dsp:spPr>
        <a:xfrm>
          <a:off x="729820" y="0"/>
          <a:ext cx="8271303" cy="6858000"/>
        </a:xfrm>
        <a:prstGeom prst="rightArrow">
          <a:avLst/>
        </a:prstGeom>
        <a:solidFill>
          <a:schemeClr val="dk2">
            <a:tint val="40000"/>
            <a:hueOff val="0"/>
            <a:satOff val="0"/>
            <a:lumOff val="0"/>
            <a:alphaOff val="0"/>
          </a:schemeClr>
        </a:solidFill>
        <a:ln>
          <a:noFill/>
        </a:ln>
        <a:effectLst/>
        <a:sp3d z="-152400" prstMaterial="plastic">
          <a:bevelT w="25400" h="25400"/>
          <a:bevelB w="25400" h="25400"/>
        </a:sp3d>
      </dsp:spPr>
      <dsp:style>
        <a:lnRef idx="0">
          <a:scrgbClr r="0" g="0" b="0"/>
        </a:lnRef>
        <a:fillRef idx="1">
          <a:scrgbClr r="0" g="0" b="0"/>
        </a:fillRef>
        <a:effectRef idx="0">
          <a:scrgbClr r="0" g="0" b="0"/>
        </a:effectRef>
        <a:fontRef idx="minor"/>
      </dsp:style>
    </dsp:sp>
    <dsp:sp modelId="{A8C4C304-776A-4C67-AC10-93CE757C2293}">
      <dsp:nvSpPr>
        <dsp:cNvPr id="0" name=""/>
        <dsp:cNvSpPr/>
      </dsp:nvSpPr>
      <dsp:spPr>
        <a:xfrm>
          <a:off x="2850" y="2057400"/>
          <a:ext cx="2216783" cy="2743200"/>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AU" sz="3800" b="0" kern="1200" dirty="0" smtClean="0">
              <a:latin typeface="Roboto Light" panose="02000000000000000000" pitchFamily="2" charset="0"/>
              <a:ea typeface="Roboto Light" panose="02000000000000000000" pitchFamily="2" charset="0"/>
              <a:cs typeface="Roboto Light" panose="02000000000000000000" pitchFamily="2" charset="0"/>
            </a:rPr>
            <a:t>Backlog</a:t>
          </a:r>
          <a:endParaRPr lang="en-AU" sz="3800" b="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111064" y="2165614"/>
        <a:ext cx="2000355" cy="2526772"/>
      </dsp:txXfrm>
    </dsp:sp>
    <dsp:sp modelId="{A6567C8C-650A-4E28-8BE6-FB938588B420}">
      <dsp:nvSpPr>
        <dsp:cNvPr id="0" name=""/>
        <dsp:cNvSpPr/>
      </dsp:nvSpPr>
      <dsp:spPr>
        <a:xfrm>
          <a:off x="2505670" y="2057400"/>
          <a:ext cx="2216783" cy="2743200"/>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AU" sz="3800" b="0" kern="1200" dirty="0" smtClean="0">
              <a:latin typeface="Roboto Light" panose="02000000000000000000" pitchFamily="2" charset="0"/>
              <a:ea typeface="Roboto Light" panose="02000000000000000000" pitchFamily="2" charset="0"/>
              <a:cs typeface="Roboto Light" panose="02000000000000000000" pitchFamily="2" charset="0"/>
            </a:rPr>
            <a:t>Build</a:t>
          </a:r>
          <a:endParaRPr lang="en-AU" sz="3800" b="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2613884" y="2165614"/>
        <a:ext cx="2000355" cy="2526772"/>
      </dsp:txXfrm>
    </dsp:sp>
    <dsp:sp modelId="{0C1108E6-0DB9-4890-9065-1AF8F04DF029}">
      <dsp:nvSpPr>
        <dsp:cNvPr id="0" name=""/>
        <dsp:cNvSpPr/>
      </dsp:nvSpPr>
      <dsp:spPr>
        <a:xfrm>
          <a:off x="5008490" y="2057400"/>
          <a:ext cx="2216783" cy="2743200"/>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AU" sz="3800" b="0" kern="1200" dirty="0" smtClean="0">
              <a:latin typeface="Roboto Light" panose="02000000000000000000" pitchFamily="2" charset="0"/>
              <a:ea typeface="Roboto Light" panose="02000000000000000000" pitchFamily="2" charset="0"/>
              <a:cs typeface="Roboto Light" panose="02000000000000000000" pitchFamily="2" charset="0"/>
            </a:rPr>
            <a:t>Test</a:t>
          </a:r>
          <a:endParaRPr lang="en-AU" sz="3800" b="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5116704" y="2165614"/>
        <a:ext cx="2000355" cy="2526772"/>
      </dsp:txXfrm>
    </dsp:sp>
    <dsp:sp modelId="{75CA5F9D-F2DE-4945-B070-191234A778E5}">
      <dsp:nvSpPr>
        <dsp:cNvPr id="0" name=""/>
        <dsp:cNvSpPr/>
      </dsp:nvSpPr>
      <dsp:spPr>
        <a:xfrm>
          <a:off x="7511310" y="2057400"/>
          <a:ext cx="2216783" cy="2743200"/>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AU" sz="3800" b="0" kern="1200" dirty="0" smtClean="0">
              <a:latin typeface="Roboto Light" panose="02000000000000000000" pitchFamily="2" charset="0"/>
              <a:ea typeface="Roboto Light" panose="02000000000000000000" pitchFamily="2" charset="0"/>
              <a:cs typeface="Roboto Light" panose="02000000000000000000" pitchFamily="2" charset="0"/>
            </a:rPr>
            <a:t>Done</a:t>
          </a:r>
          <a:endParaRPr lang="en-AU" sz="3800" b="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7619524" y="2165614"/>
        <a:ext cx="2000355" cy="25267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68C4D7-DE4E-409D-9186-1F445E2B4078}">
      <dsp:nvSpPr>
        <dsp:cNvPr id="0" name=""/>
        <dsp:cNvSpPr/>
      </dsp:nvSpPr>
      <dsp:spPr>
        <a:xfrm>
          <a:off x="911824" y="0"/>
          <a:ext cx="10334015" cy="6858000"/>
        </a:xfrm>
        <a:prstGeom prst="rightArrow">
          <a:avLst/>
        </a:prstGeom>
        <a:solidFill>
          <a:schemeClr val="dk2">
            <a:tint val="40000"/>
            <a:hueOff val="0"/>
            <a:satOff val="0"/>
            <a:lumOff val="0"/>
            <a:alphaOff val="0"/>
          </a:schemeClr>
        </a:solidFill>
        <a:ln>
          <a:noFill/>
        </a:ln>
        <a:effectLst/>
        <a:sp3d z="-152400" prstMaterial="plastic">
          <a:bevelT w="25400" h="25400"/>
          <a:bevelB w="25400" h="25400"/>
        </a:sp3d>
      </dsp:spPr>
      <dsp:style>
        <a:lnRef idx="0">
          <a:scrgbClr r="0" g="0" b="0"/>
        </a:lnRef>
        <a:fillRef idx="1">
          <a:scrgbClr r="0" g="0" b="0"/>
        </a:fillRef>
        <a:effectRef idx="0">
          <a:scrgbClr r="0" g="0" b="0"/>
        </a:effectRef>
        <a:fontRef idx="minor"/>
      </dsp:style>
    </dsp:sp>
    <dsp:sp modelId="{A8C4C304-776A-4C67-AC10-93CE757C2293}">
      <dsp:nvSpPr>
        <dsp:cNvPr id="0" name=""/>
        <dsp:cNvSpPr/>
      </dsp:nvSpPr>
      <dsp:spPr>
        <a:xfrm>
          <a:off x="1484" y="2057400"/>
          <a:ext cx="1337536" cy="2743200"/>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AU" sz="2200" kern="1200" dirty="0" smtClean="0">
              <a:latin typeface="Roboto Light" panose="02000000000000000000" pitchFamily="2" charset="0"/>
              <a:ea typeface="Roboto Light" panose="02000000000000000000" pitchFamily="2" charset="0"/>
              <a:cs typeface="Roboto Light" panose="02000000000000000000" pitchFamily="2" charset="0"/>
            </a:rPr>
            <a:t>Backlog</a:t>
          </a:r>
          <a:endParaRPr lang="en-AU" sz="22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66777" y="2122693"/>
        <a:ext cx="1206950" cy="2612614"/>
      </dsp:txXfrm>
    </dsp:sp>
    <dsp:sp modelId="{538A1769-82EF-4296-B41A-327847AF1DBE}">
      <dsp:nvSpPr>
        <dsp:cNvPr id="0" name=""/>
        <dsp:cNvSpPr/>
      </dsp:nvSpPr>
      <dsp:spPr>
        <a:xfrm>
          <a:off x="1546792" y="2057400"/>
          <a:ext cx="1337536" cy="2743200"/>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AU" sz="2200" kern="1200" dirty="0" smtClean="0">
              <a:latin typeface="Roboto Light" panose="02000000000000000000" pitchFamily="2" charset="0"/>
              <a:ea typeface="Roboto Light" panose="02000000000000000000" pitchFamily="2" charset="0"/>
              <a:cs typeface="Roboto Light" panose="02000000000000000000" pitchFamily="2" charset="0"/>
            </a:rPr>
            <a:t>Analysis</a:t>
          </a:r>
          <a:endParaRPr lang="en-AU" sz="22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1612085" y="2122693"/>
        <a:ext cx="1206950" cy="2612614"/>
      </dsp:txXfrm>
    </dsp:sp>
    <dsp:sp modelId="{A6567C8C-650A-4E28-8BE6-FB938588B420}">
      <dsp:nvSpPr>
        <dsp:cNvPr id="0" name=""/>
        <dsp:cNvSpPr/>
      </dsp:nvSpPr>
      <dsp:spPr>
        <a:xfrm>
          <a:off x="3092101" y="2057400"/>
          <a:ext cx="1337536" cy="2743200"/>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AU" sz="2200" kern="1200" dirty="0" smtClean="0">
              <a:latin typeface="Roboto Light" panose="02000000000000000000" pitchFamily="2" charset="0"/>
              <a:ea typeface="Roboto Light" panose="02000000000000000000" pitchFamily="2" charset="0"/>
              <a:cs typeface="Roboto Light" panose="02000000000000000000" pitchFamily="2" charset="0"/>
            </a:rPr>
            <a:t>Build</a:t>
          </a:r>
          <a:endParaRPr lang="en-AU" sz="22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3157394" y="2122693"/>
        <a:ext cx="1206950" cy="2612614"/>
      </dsp:txXfrm>
    </dsp:sp>
    <dsp:sp modelId="{0C1108E6-0DB9-4890-9065-1AF8F04DF029}">
      <dsp:nvSpPr>
        <dsp:cNvPr id="0" name=""/>
        <dsp:cNvSpPr/>
      </dsp:nvSpPr>
      <dsp:spPr>
        <a:xfrm>
          <a:off x="4637410" y="2057400"/>
          <a:ext cx="1337536" cy="2743200"/>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AU" sz="2200" kern="1200" dirty="0" smtClean="0">
              <a:latin typeface="Roboto Light" panose="02000000000000000000" pitchFamily="2" charset="0"/>
              <a:ea typeface="Roboto Light" panose="02000000000000000000" pitchFamily="2" charset="0"/>
              <a:cs typeface="Roboto Light" panose="02000000000000000000" pitchFamily="2" charset="0"/>
            </a:rPr>
            <a:t>Test</a:t>
          </a:r>
          <a:endParaRPr lang="en-AU" sz="22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4702703" y="2122693"/>
        <a:ext cx="1206950" cy="2612614"/>
      </dsp:txXfrm>
    </dsp:sp>
    <dsp:sp modelId="{B5290E07-476D-4753-8E41-DEC285615E45}">
      <dsp:nvSpPr>
        <dsp:cNvPr id="0" name=""/>
        <dsp:cNvSpPr/>
      </dsp:nvSpPr>
      <dsp:spPr>
        <a:xfrm>
          <a:off x="6182718" y="2057400"/>
          <a:ext cx="1337536" cy="2743200"/>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AU" sz="2200" kern="1200" dirty="0" smtClean="0">
              <a:latin typeface="Roboto Light" panose="02000000000000000000" pitchFamily="2" charset="0"/>
              <a:ea typeface="Roboto Light" panose="02000000000000000000" pitchFamily="2" charset="0"/>
              <a:cs typeface="Roboto Light" panose="02000000000000000000" pitchFamily="2" charset="0"/>
            </a:rPr>
            <a:t>Stage</a:t>
          </a:r>
          <a:endParaRPr lang="en-AU" sz="22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6248011" y="2122693"/>
        <a:ext cx="1206950" cy="2612614"/>
      </dsp:txXfrm>
    </dsp:sp>
    <dsp:sp modelId="{19BF89AD-3A32-4F81-B96C-3C2C46A1453C}">
      <dsp:nvSpPr>
        <dsp:cNvPr id="0" name=""/>
        <dsp:cNvSpPr/>
      </dsp:nvSpPr>
      <dsp:spPr>
        <a:xfrm>
          <a:off x="7728027" y="2057400"/>
          <a:ext cx="1337536" cy="2743200"/>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AU" sz="2200" kern="1200" dirty="0" smtClean="0">
              <a:latin typeface="Roboto Light" panose="02000000000000000000" pitchFamily="2" charset="0"/>
              <a:ea typeface="Roboto Light" panose="02000000000000000000" pitchFamily="2" charset="0"/>
              <a:cs typeface="Roboto Light" panose="02000000000000000000" pitchFamily="2" charset="0"/>
            </a:rPr>
            <a:t>Doc’</a:t>
          </a:r>
          <a:endParaRPr lang="en-AU" sz="22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7793320" y="2122693"/>
        <a:ext cx="1206950" cy="2612614"/>
      </dsp:txXfrm>
    </dsp:sp>
    <dsp:sp modelId="{D847C6FF-30DB-48EC-B33F-5013A82B7785}">
      <dsp:nvSpPr>
        <dsp:cNvPr id="0" name=""/>
        <dsp:cNvSpPr/>
      </dsp:nvSpPr>
      <dsp:spPr>
        <a:xfrm>
          <a:off x="9273336" y="2057400"/>
          <a:ext cx="1337536" cy="2743200"/>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AU" sz="2200" kern="1200" dirty="0" smtClean="0">
              <a:latin typeface="Roboto Light" panose="02000000000000000000" pitchFamily="2" charset="0"/>
              <a:ea typeface="Roboto Light" panose="02000000000000000000" pitchFamily="2" charset="0"/>
              <a:cs typeface="Roboto Light" panose="02000000000000000000" pitchFamily="2" charset="0"/>
            </a:rPr>
            <a:t>Release</a:t>
          </a:r>
          <a:endParaRPr lang="en-AU" sz="22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9338629" y="2122693"/>
        <a:ext cx="1206950" cy="2612614"/>
      </dsp:txXfrm>
    </dsp:sp>
    <dsp:sp modelId="{75CA5F9D-F2DE-4945-B070-191234A778E5}">
      <dsp:nvSpPr>
        <dsp:cNvPr id="0" name=""/>
        <dsp:cNvSpPr/>
      </dsp:nvSpPr>
      <dsp:spPr>
        <a:xfrm>
          <a:off x="10818644" y="2057400"/>
          <a:ext cx="1337536" cy="2743200"/>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AU" sz="2200" kern="1200" dirty="0" smtClean="0">
              <a:latin typeface="Roboto Light" panose="02000000000000000000" pitchFamily="2" charset="0"/>
              <a:ea typeface="Roboto Light" panose="02000000000000000000" pitchFamily="2" charset="0"/>
              <a:cs typeface="Roboto Light" panose="02000000000000000000" pitchFamily="2" charset="0"/>
            </a:rPr>
            <a:t>Done</a:t>
          </a:r>
          <a:endParaRPr lang="en-AU" sz="22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10883937" y="2122693"/>
        <a:ext cx="1206950" cy="26126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CCB8C-510C-4B45-875A-9A8B84B22524}">
      <dsp:nvSpPr>
        <dsp:cNvPr id="0" name=""/>
        <dsp:cNvSpPr/>
      </dsp:nvSpPr>
      <dsp:spPr>
        <a:xfrm>
          <a:off x="1617875" y="-6541"/>
          <a:ext cx="6404416" cy="6404416"/>
        </a:xfrm>
        <a:prstGeom prst="circularArrow">
          <a:avLst>
            <a:gd name="adj1" fmla="val 5274"/>
            <a:gd name="adj2" fmla="val 312630"/>
            <a:gd name="adj3" fmla="val 14212022"/>
            <a:gd name="adj4" fmla="val 17136451"/>
            <a:gd name="adj5" fmla="val 5477"/>
          </a:avLst>
        </a:prstGeom>
        <a:solidFill>
          <a:schemeClr val="dk2">
            <a:tint val="40000"/>
            <a:hueOff val="0"/>
            <a:satOff val="0"/>
            <a:lumOff val="0"/>
            <a:alphaOff val="0"/>
          </a:schemeClr>
        </a:solidFill>
        <a:ln>
          <a:noFill/>
        </a:ln>
        <a:effectLst/>
        <a:sp3d z="-152400" prstMaterial="plastic">
          <a:bevelT w="25400" h="25400"/>
          <a:bevelB w="25400" h="25400"/>
        </a:sp3d>
      </dsp:spPr>
      <dsp:style>
        <a:lnRef idx="0">
          <a:scrgbClr r="0" g="0" b="0"/>
        </a:lnRef>
        <a:fillRef idx="1">
          <a:scrgbClr r="0" g="0" b="0"/>
        </a:fillRef>
        <a:effectRef idx="0">
          <a:scrgbClr r="0" g="0" b="0"/>
        </a:effectRef>
        <a:fontRef idx="minor"/>
      </dsp:style>
    </dsp:sp>
    <dsp:sp modelId="{5DE7D634-8B3F-44FA-B75C-0B91324D300B}">
      <dsp:nvSpPr>
        <dsp:cNvPr id="0" name=""/>
        <dsp:cNvSpPr/>
      </dsp:nvSpPr>
      <dsp:spPr>
        <a:xfrm>
          <a:off x="3591527" y="970"/>
          <a:ext cx="2457113" cy="1228556"/>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Roboto Light" panose="02000000000000000000" pitchFamily="2" charset="0"/>
              <a:ea typeface="Roboto Light" panose="02000000000000000000" pitchFamily="2" charset="0"/>
              <a:cs typeface="Roboto Light" panose="02000000000000000000" pitchFamily="2" charset="0"/>
            </a:rPr>
            <a:t>Select user story</a:t>
          </a:r>
          <a:endParaRPr lang="en-US" sz="20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3651500" y="60943"/>
        <a:ext cx="2337167" cy="1108610"/>
      </dsp:txXfrm>
    </dsp:sp>
    <dsp:sp modelId="{FD11C113-02BF-4C5B-8E64-3A1C1DBD9DB0}">
      <dsp:nvSpPr>
        <dsp:cNvPr id="0" name=""/>
        <dsp:cNvSpPr/>
      </dsp:nvSpPr>
      <dsp:spPr>
        <a:xfrm>
          <a:off x="5841583" y="1300040"/>
          <a:ext cx="2457113" cy="1228556"/>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Roboto Light" panose="02000000000000000000" pitchFamily="2" charset="0"/>
              <a:ea typeface="Roboto Light" panose="02000000000000000000" pitchFamily="2" charset="0"/>
              <a:cs typeface="Roboto Light" panose="02000000000000000000" pitchFamily="2" charset="0"/>
            </a:rPr>
            <a:t>Determine tasks to deliver user story</a:t>
          </a:r>
          <a:endParaRPr lang="en-US" sz="20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5901556" y="1360013"/>
        <a:ext cx="2337167" cy="1108610"/>
      </dsp:txXfrm>
    </dsp:sp>
    <dsp:sp modelId="{96A2EB7B-DECC-4015-9B0E-5E9818274CA6}">
      <dsp:nvSpPr>
        <dsp:cNvPr id="0" name=""/>
        <dsp:cNvSpPr/>
      </dsp:nvSpPr>
      <dsp:spPr>
        <a:xfrm>
          <a:off x="5841583" y="3898181"/>
          <a:ext cx="2457113" cy="1228556"/>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Roboto Light" panose="02000000000000000000" pitchFamily="2" charset="0"/>
              <a:ea typeface="Roboto Light" panose="02000000000000000000" pitchFamily="2" charset="0"/>
              <a:cs typeface="Roboto Light" panose="02000000000000000000" pitchFamily="2" charset="0"/>
            </a:rPr>
            <a:t>Agree technical dependencies and order</a:t>
          </a:r>
          <a:endParaRPr lang="en-US" sz="20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5901556" y="3958154"/>
        <a:ext cx="2337167" cy="1108610"/>
      </dsp:txXfrm>
    </dsp:sp>
    <dsp:sp modelId="{CF2CDFFA-EF8D-4A6E-AD08-7265239C5FB2}">
      <dsp:nvSpPr>
        <dsp:cNvPr id="0" name=""/>
        <dsp:cNvSpPr/>
      </dsp:nvSpPr>
      <dsp:spPr>
        <a:xfrm>
          <a:off x="3591527" y="5197251"/>
          <a:ext cx="2457113" cy="1228556"/>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Roboto Light" panose="02000000000000000000" pitchFamily="2" charset="0"/>
              <a:ea typeface="Roboto Light" panose="02000000000000000000" pitchFamily="2" charset="0"/>
              <a:cs typeface="Roboto Light" panose="02000000000000000000" pitchFamily="2" charset="0"/>
            </a:rPr>
            <a:t>Estimate the effort required to complete each task</a:t>
          </a:r>
          <a:endParaRPr lang="en-US" sz="20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3651500" y="5257224"/>
        <a:ext cx="2337167" cy="1108610"/>
      </dsp:txXfrm>
    </dsp:sp>
    <dsp:sp modelId="{9606DE89-C997-46FE-9C8F-39C0105263AF}">
      <dsp:nvSpPr>
        <dsp:cNvPr id="0" name=""/>
        <dsp:cNvSpPr/>
      </dsp:nvSpPr>
      <dsp:spPr>
        <a:xfrm>
          <a:off x="1341471" y="3898181"/>
          <a:ext cx="2457113" cy="1228556"/>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Roboto Light" panose="02000000000000000000" pitchFamily="2" charset="0"/>
              <a:ea typeface="Roboto Light" panose="02000000000000000000" pitchFamily="2" charset="0"/>
              <a:cs typeface="Roboto Light" panose="02000000000000000000" pitchFamily="2" charset="0"/>
            </a:rPr>
            <a:t>Assess the risks associated with the task estimate</a:t>
          </a:r>
          <a:endParaRPr lang="en-US" sz="20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1401444" y="3958154"/>
        <a:ext cx="2337167" cy="1108610"/>
      </dsp:txXfrm>
    </dsp:sp>
    <dsp:sp modelId="{93654942-34F5-491D-9F24-0FC6E7ABC3E6}">
      <dsp:nvSpPr>
        <dsp:cNvPr id="0" name=""/>
        <dsp:cNvSpPr/>
      </dsp:nvSpPr>
      <dsp:spPr>
        <a:xfrm>
          <a:off x="1341471" y="1300040"/>
          <a:ext cx="2457113" cy="1228556"/>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Roboto Light" panose="02000000000000000000" pitchFamily="2" charset="0"/>
              <a:ea typeface="Roboto Light" panose="02000000000000000000" pitchFamily="2" charset="0"/>
              <a:cs typeface="Roboto Light" panose="02000000000000000000" pitchFamily="2" charset="0"/>
            </a:rPr>
            <a:t>Assign the task</a:t>
          </a:r>
          <a:endParaRPr lang="en-US" sz="20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1401444" y="1360013"/>
        <a:ext cx="2337167" cy="11086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43968-0DBD-47A5-B8C4-7777F741C718}">
      <dsp:nvSpPr>
        <dsp:cNvPr id="0" name=""/>
        <dsp:cNvSpPr/>
      </dsp:nvSpPr>
      <dsp:spPr>
        <a:xfrm rot="5400000">
          <a:off x="-171519" y="174210"/>
          <a:ext cx="1143461" cy="800422"/>
        </a:xfrm>
        <a:prstGeom prst="chevron">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p3d prstMaterial="plastic">
          <a:bevelT w="50800" h="50800"/>
          <a:bevelB w="50800" h="50800"/>
        </a:sp3d>
      </dsp:spPr>
      <dsp:style>
        <a:lnRef idx="1">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AU" sz="2200" kern="1200" dirty="0" smtClean="0"/>
            <a:t>1</a:t>
          </a:r>
          <a:endParaRPr lang="en-AU" sz="2200" kern="1200" dirty="0"/>
        </a:p>
      </dsp:txBody>
      <dsp:txXfrm rot="-5400000">
        <a:off x="1" y="402901"/>
        <a:ext cx="800422" cy="343039"/>
      </dsp:txXfrm>
    </dsp:sp>
    <dsp:sp modelId="{706C5AEE-48A2-46F1-A647-C57995FD4122}">
      <dsp:nvSpPr>
        <dsp:cNvPr id="0" name=""/>
        <dsp:cNvSpPr/>
      </dsp:nvSpPr>
      <dsp:spPr>
        <a:xfrm rot="5400000">
          <a:off x="3971024" y="-3167910"/>
          <a:ext cx="743249" cy="7084453"/>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p3d prstMaterial="plastic">
          <a:bevelT w="25400" h="25400"/>
          <a:bevelB w="25400" h="25400"/>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AU" sz="3000" i="1" kern="1200" spc="-100" dirty="0" smtClean="0">
              <a:effectLst>
                <a:outerShdw blurRad="38100" dist="38100" dir="2700000" algn="tl">
                  <a:srgbClr val="000000">
                    <a:alpha val="43137"/>
                  </a:srgbClr>
                </a:outerShdw>
              </a:effectLst>
              <a:latin typeface="Helvetica" pitchFamily="34" charset="0"/>
            </a:rPr>
            <a:t>Create a test</a:t>
          </a:r>
          <a:endParaRPr lang="en-AU" sz="3000" kern="1200" dirty="0"/>
        </a:p>
      </dsp:txBody>
      <dsp:txXfrm rot="-5400000">
        <a:off x="800422" y="38974"/>
        <a:ext cx="7048171" cy="670685"/>
      </dsp:txXfrm>
    </dsp:sp>
    <dsp:sp modelId="{18F97AFE-F321-4B5B-BAF6-D09846D38501}">
      <dsp:nvSpPr>
        <dsp:cNvPr id="0" name=""/>
        <dsp:cNvSpPr/>
      </dsp:nvSpPr>
      <dsp:spPr>
        <a:xfrm rot="5400000">
          <a:off x="-171519" y="1201145"/>
          <a:ext cx="1143461" cy="800422"/>
        </a:xfrm>
        <a:prstGeom prst="chevron">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p3d prstMaterial="plastic">
          <a:bevelT w="50800" h="50800"/>
          <a:bevelB w="50800" h="50800"/>
        </a:sp3d>
      </dsp:spPr>
      <dsp:style>
        <a:lnRef idx="1">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AU" sz="2200" i="1" kern="1200" spc="-100" dirty="0" smtClean="0">
              <a:effectLst>
                <a:outerShdw blurRad="38100" dist="38100" dir="2700000" algn="tl">
                  <a:srgbClr val="000000">
                    <a:alpha val="43137"/>
                  </a:srgbClr>
                </a:outerShdw>
              </a:effectLst>
              <a:latin typeface="Helvetica" pitchFamily="34" charset="0"/>
            </a:rPr>
            <a:t>2</a:t>
          </a:r>
          <a:endParaRPr lang="en-AU" sz="2200" kern="1200" dirty="0"/>
        </a:p>
      </dsp:txBody>
      <dsp:txXfrm rot="-5400000">
        <a:off x="1" y="1429836"/>
        <a:ext cx="800422" cy="343039"/>
      </dsp:txXfrm>
    </dsp:sp>
    <dsp:sp modelId="{3F0FCA10-8C80-413F-8C4C-25B665159CC0}">
      <dsp:nvSpPr>
        <dsp:cNvPr id="0" name=""/>
        <dsp:cNvSpPr/>
      </dsp:nvSpPr>
      <dsp:spPr>
        <a:xfrm rot="5400000">
          <a:off x="3971024" y="-2140975"/>
          <a:ext cx="743249" cy="7084453"/>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p3d prstMaterial="plastic">
          <a:bevelT w="25400" h="25400"/>
          <a:bevelB w="25400" h="25400"/>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AU" sz="3000" i="1" kern="1200" spc="-100" dirty="0" smtClean="0">
              <a:effectLst>
                <a:outerShdw blurRad="38100" dist="38100" dir="2700000" algn="tl">
                  <a:srgbClr val="000000">
                    <a:alpha val="43137"/>
                  </a:srgbClr>
                </a:outerShdw>
              </a:effectLst>
              <a:latin typeface="Helvetica" pitchFamily="34" charset="0"/>
            </a:rPr>
            <a:t>Add the test to the test catalogue</a:t>
          </a:r>
          <a:endParaRPr lang="en-AU" sz="3000" kern="1200" dirty="0"/>
        </a:p>
      </dsp:txBody>
      <dsp:txXfrm rot="-5400000">
        <a:off x="800422" y="1065909"/>
        <a:ext cx="7048171" cy="670685"/>
      </dsp:txXfrm>
    </dsp:sp>
    <dsp:sp modelId="{0B741339-BCA4-445F-AB00-5B77BBB2E975}">
      <dsp:nvSpPr>
        <dsp:cNvPr id="0" name=""/>
        <dsp:cNvSpPr/>
      </dsp:nvSpPr>
      <dsp:spPr>
        <a:xfrm rot="5400000">
          <a:off x="-171519" y="2228080"/>
          <a:ext cx="1143461" cy="800422"/>
        </a:xfrm>
        <a:prstGeom prst="chevron">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p3d prstMaterial="plastic">
          <a:bevelT w="50800" h="50800"/>
          <a:bevelB w="50800" h="50800"/>
        </a:sp3d>
      </dsp:spPr>
      <dsp:style>
        <a:lnRef idx="1">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AU" sz="2200" i="1" kern="1200" spc="-100" dirty="0" smtClean="0">
              <a:effectLst>
                <a:outerShdw blurRad="38100" dist="38100" dir="2700000" algn="tl">
                  <a:srgbClr val="000000">
                    <a:alpha val="43137"/>
                  </a:srgbClr>
                </a:outerShdw>
              </a:effectLst>
              <a:latin typeface="Helvetica" pitchFamily="34" charset="0"/>
            </a:rPr>
            <a:t>3</a:t>
          </a:r>
          <a:endParaRPr lang="en-AU" sz="2200" kern="1200" dirty="0"/>
        </a:p>
      </dsp:txBody>
      <dsp:txXfrm rot="-5400000">
        <a:off x="1" y="2456771"/>
        <a:ext cx="800422" cy="343039"/>
      </dsp:txXfrm>
    </dsp:sp>
    <dsp:sp modelId="{2C0DD550-CF8A-42BD-8F30-1738C22261D4}">
      <dsp:nvSpPr>
        <dsp:cNvPr id="0" name=""/>
        <dsp:cNvSpPr/>
      </dsp:nvSpPr>
      <dsp:spPr>
        <a:xfrm rot="5400000">
          <a:off x="3971024" y="-1114040"/>
          <a:ext cx="743249" cy="7084453"/>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p3d prstMaterial="plastic">
          <a:bevelT w="25400" h="25400"/>
          <a:bevelB w="25400" h="25400"/>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AU" sz="3000" i="1" kern="1200" spc="-100" dirty="0" smtClean="0">
              <a:effectLst>
                <a:outerShdw blurRad="38100" dist="38100" dir="2700000" algn="tl">
                  <a:srgbClr val="000000">
                    <a:alpha val="43137"/>
                  </a:srgbClr>
                </a:outerShdw>
              </a:effectLst>
              <a:latin typeface="Helvetica" pitchFamily="34" charset="0"/>
            </a:rPr>
            <a:t>Write the code</a:t>
          </a:r>
          <a:endParaRPr lang="en-AU" sz="3000" kern="1200" dirty="0"/>
        </a:p>
      </dsp:txBody>
      <dsp:txXfrm rot="-5400000">
        <a:off x="800422" y="2092844"/>
        <a:ext cx="7048171" cy="670685"/>
      </dsp:txXfrm>
    </dsp:sp>
    <dsp:sp modelId="{AD3A53EF-2425-484B-8663-BBCE1D09ED69}">
      <dsp:nvSpPr>
        <dsp:cNvPr id="0" name=""/>
        <dsp:cNvSpPr/>
      </dsp:nvSpPr>
      <dsp:spPr>
        <a:xfrm rot="5400000">
          <a:off x="-171519" y="3255015"/>
          <a:ext cx="1143461" cy="800422"/>
        </a:xfrm>
        <a:prstGeom prst="chevron">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p3d prstMaterial="plastic">
          <a:bevelT w="50800" h="50800"/>
          <a:bevelB w="50800" h="50800"/>
        </a:sp3d>
      </dsp:spPr>
      <dsp:style>
        <a:lnRef idx="1">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AU" sz="2200" i="1" kern="1200" spc="-100" dirty="0" smtClean="0">
              <a:effectLst>
                <a:outerShdw blurRad="38100" dist="38100" dir="2700000" algn="tl">
                  <a:srgbClr val="000000">
                    <a:alpha val="43137"/>
                  </a:srgbClr>
                </a:outerShdw>
              </a:effectLst>
              <a:latin typeface="Helvetica" pitchFamily="34" charset="0"/>
            </a:rPr>
            <a:t>4</a:t>
          </a:r>
          <a:endParaRPr lang="en-AU" sz="2200" kern="1200" dirty="0"/>
        </a:p>
      </dsp:txBody>
      <dsp:txXfrm rot="-5400000">
        <a:off x="1" y="3483706"/>
        <a:ext cx="800422" cy="343039"/>
      </dsp:txXfrm>
    </dsp:sp>
    <dsp:sp modelId="{84911316-2FFA-4592-A1AA-A3BC8F499222}">
      <dsp:nvSpPr>
        <dsp:cNvPr id="0" name=""/>
        <dsp:cNvSpPr/>
      </dsp:nvSpPr>
      <dsp:spPr>
        <a:xfrm rot="5400000">
          <a:off x="3971024" y="-87105"/>
          <a:ext cx="743249" cy="7084453"/>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p3d prstMaterial="plastic">
          <a:bevelT w="25400" h="25400"/>
          <a:bevelB w="25400" h="25400"/>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AU" sz="3000" i="1" kern="1200" spc="-100" dirty="0" smtClean="0">
              <a:effectLst>
                <a:outerShdw blurRad="38100" dist="38100" dir="2700000" algn="tl">
                  <a:srgbClr val="000000">
                    <a:alpha val="43137"/>
                  </a:srgbClr>
                </a:outerShdw>
              </a:effectLst>
              <a:latin typeface="Helvetica" pitchFamily="34" charset="0"/>
            </a:rPr>
            <a:t>Run the tests (all of them)</a:t>
          </a:r>
          <a:endParaRPr lang="en-AU" sz="3000" kern="1200" dirty="0"/>
        </a:p>
      </dsp:txBody>
      <dsp:txXfrm rot="-5400000">
        <a:off x="800422" y="3119779"/>
        <a:ext cx="7048171" cy="670685"/>
      </dsp:txXfrm>
    </dsp:sp>
    <dsp:sp modelId="{7ED3AA09-47AB-4ED0-9F86-2E34358B3CC6}">
      <dsp:nvSpPr>
        <dsp:cNvPr id="0" name=""/>
        <dsp:cNvSpPr/>
      </dsp:nvSpPr>
      <dsp:spPr>
        <a:xfrm rot="5400000">
          <a:off x="-171519" y="4281950"/>
          <a:ext cx="1143461" cy="800422"/>
        </a:xfrm>
        <a:prstGeom prst="chevron">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p3d prstMaterial="plastic">
          <a:bevelT w="50800" h="50800"/>
          <a:bevelB w="50800" h="50800"/>
        </a:sp3d>
      </dsp:spPr>
      <dsp:style>
        <a:lnRef idx="1">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AU" sz="2200" i="1" kern="1200" spc="-100" dirty="0" smtClean="0">
              <a:effectLst>
                <a:outerShdw blurRad="38100" dist="38100" dir="2700000" algn="tl">
                  <a:srgbClr val="000000">
                    <a:alpha val="43137"/>
                  </a:srgbClr>
                </a:outerShdw>
              </a:effectLst>
              <a:latin typeface="Helvetica" pitchFamily="34" charset="0"/>
            </a:rPr>
            <a:t>5</a:t>
          </a:r>
          <a:endParaRPr lang="en-AU" sz="2200" kern="1200" dirty="0"/>
        </a:p>
      </dsp:txBody>
      <dsp:txXfrm rot="-5400000">
        <a:off x="1" y="4510641"/>
        <a:ext cx="800422" cy="343039"/>
      </dsp:txXfrm>
    </dsp:sp>
    <dsp:sp modelId="{AC56A683-29B2-49C3-92A4-58492C4DFB3C}">
      <dsp:nvSpPr>
        <dsp:cNvPr id="0" name=""/>
        <dsp:cNvSpPr/>
      </dsp:nvSpPr>
      <dsp:spPr>
        <a:xfrm rot="5400000">
          <a:off x="3971024" y="939829"/>
          <a:ext cx="743249" cy="7084453"/>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p3d prstMaterial="plastic">
          <a:bevelT w="25400" h="25400"/>
          <a:bevelB w="25400" h="25400"/>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AU" sz="3000" i="1" kern="1200" spc="-100" dirty="0" smtClean="0">
              <a:effectLst>
                <a:outerShdw blurRad="38100" dist="38100" dir="2700000" algn="tl">
                  <a:srgbClr val="000000">
                    <a:alpha val="43137"/>
                  </a:srgbClr>
                </a:outerShdw>
              </a:effectLst>
              <a:latin typeface="Helvetica" pitchFamily="34" charset="0"/>
            </a:rPr>
            <a:t>Clean up the code as required. (Refactor)</a:t>
          </a:r>
          <a:endParaRPr lang="en-AU" sz="3000" kern="1200" dirty="0"/>
        </a:p>
      </dsp:txBody>
      <dsp:txXfrm rot="-5400000">
        <a:off x="800422" y="4146713"/>
        <a:ext cx="7048171" cy="6706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51EEE-5267-4CEA-83DA-97392A9F0A21}">
      <dsp:nvSpPr>
        <dsp:cNvPr id="0" name=""/>
        <dsp:cNvSpPr/>
      </dsp:nvSpPr>
      <dsp:spPr>
        <a:xfrm>
          <a:off x="2584936" y="700"/>
          <a:ext cx="1759380" cy="1759380"/>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AU" sz="1700" kern="1200" dirty="0" smtClean="0"/>
            <a:t>Highest Priority Task</a:t>
          </a:r>
          <a:endParaRPr lang="en-AU" sz="1700" kern="1200" dirty="0"/>
        </a:p>
      </dsp:txBody>
      <dsp:txXfrm>
        <a:off x="2842591" y="258355"/>
        <a:ext cx="1244070" cy="1244070"/>
      </dsp:txXfrm>
    </dsp:sp>
    <dsp:sp modelId="{D7DAC23B-B7B9-4D20-9F98-83F4BE66A299}">
      <dsp:nvSpPr>
        <dsp:cNvPr id="0" name=""/>
        <dsp:cNvSpPr/>
      </dsp:nvSpPr>
      <dsp:spPr>
        <a:xfrm rot="2160000">
          <a:off x="4289249" y="1353335"/>
          <a:ext cx="469939" cy="593790"/>
        </a:xfrm>
        <a:prstGeom prst="rightArrow">
          <a:avLst>
            <a:gd name="adj1" fmla="val 60000"/>
            <a:gd name="adj2" fmla="val 50000"/>
          </a:avLst>
        </a:prstGeom>
        <a:solidFill>
          <a:schemeClr val="dk2">
            <a:tint val="60000"/>
            <a:hueOff val="0"/>
            <a:satOff val="0"/>
            <a:lumOff val="0"/>
            <a:alphaOff val="0"/>
          </a:schemeClr>
        </a:solidFill>
        <a:ln w="9525" cap="flat" cmpd="sng" algn="ctr">
          <a:solidFill>
            <a:schemeClr val="dk2">
              <a:tint val="60000"/>
              <a:hueOff val="0"/>
              <a:satOff val="0"/>
              <a:lumOff val="0"/>
              <a:alphaOff val="0"/>
            </a:schemeClr>
          </a:solidFill>
          <a:prstDash val="solid"/>
        </a:ln>
        <a:effectLst>
          <a:outerShdw blurRad="40000" dist="23000" dir="5400000" rotWithShape="0">
            <a:srgbClr val="000000">
              <a:alpha val="350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AU" sz="1400" kern="1200"/>
        </a:p>
      </dsp:txBody>
      <dsp:txXfrm>
        <a:off x="4302712" y="1430659"/>
        <a:ext cx="328957" cy="356274"/>
      </dsp:txXfrm>
    </dsp:sp>
    <dsp:sp modelId="{7A01407F-0F0B-4533-8F73-2CD80B0186DA}">
      <dsp:nvSpPr>
        <dsp:cNvPr id="0" name=""/>
        <dsp:cNvSpPr/>
      </dsp:nvSpPr>
      <dsp:spPr>
        <a:xfrm>
          <a:off x="4725642" y="1556015"/>
          <a:ext cx="1759380" cy="1759380"/>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AU" sz="1700" kern="1200" dirty="0" smtClean="0"/>
            <a:t>Test-Driven Development</a:t>
          </a:r>
          <a:endParaRPr lang="en-AU" sz="1700" kern="1200" dirty="0"/>
        </a:p>
      </dsp:txBody>
      <dsp:txXfrm>
        <a:off x="4983297" y="1813670"/>
        <a:ext cx="1244070" cy="1244070"/>
      </dsp:txXfrm>
    </dsp:sp>
    <dsp:sp modelId="{D69A68E1-0C39-4573-AA3B-AFFF52685518}">
      <dsp:nvSpPr>
        <dsp:cNvPr id="0" name=""/>
        <dsp:cNvSpPr/>
      </dsp:nvSpPr>
      <dsp:spPr>
        <a:xfrm rot="6480000">
          <a:off x="4965634" y="3384436"/>
          <a:ext cx="469939" cy="593790"/>
        </a:xfrm>
        <a:prstGeom prst="rightArrow">
          <a:avLst>
            <a:gd name="adj1" fmla="val 60000"/>
            <a:gd name="adj2" fmla="val 50000"/>
          </a:avLst>
        </a:prstGeom>
        <a:solidFill>
          <a:schemeClr val="dk2">
            <a:tint val="60000"/>
            <a:hueOff val="0"/>
            <a:satOff val="0"/>
            <a:lumOff val="0"/>
            <a:alphaOff val="0"/>
          </a:schemeClr>
        </a:solidFill>
        <a:ln w="9525" cap="flat" cmpd="sng" algn="ctr">
          <a:solidFill>
            <a:schemeClr val="dk2">
              <a:tint val="60000"/>
              <a:hueOff val="0"/>
              <a:satOff val="0"/>
              <a:lumOff val="0"/>
              <a:alphaOff val="0"/>
            </a:schemeClr>
          </a:solidFill>
          <a:prstDash val="solid"/>
        </a:ln>
        <a:effectLst>
          <a:outerShdw blurRad="40000" dist="23000" dir="5400000" rotWithShape="0">
            <a:srgbClr val="000000">
              <a:alpha val="350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AU" sz="1400" kern="1200"/>
        </a:p>
      </dsp:txBody>
      <dsp:txXfrm rot="10800000">
        <a:off x="5057908" y="3436153"/>
        <a:ext cx="328957" cy="356274"/>
      </dsp:txXfrm>
    </dsp:sp>
    <dsp:sp modelId="{BA44859D-0A06-4B86-AA48-76CD2A10A864}">
      <dsp:nvSpPr>
        <dsp:cNvPr id="0" name=""/>
        <dsp:cNvSpPr/>
      </dsp:nvSpPr>
      <dsp:spPr>
        <a:xfrm>
          <a:off x="3907965" y="4072566"/>
          <a:ext cx="1759380" cy="1759380"/>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AU" sz="1700" kern="1200" dirty="0" smtClean="0"/>
            <a:t>Build</a:t>
          </a:r>
        </a:p>
      </dsp:txBody>
      <dsp:txXfrm>
        <a:off x="4165620" y="4330221"/>
        <a:ext cx="1244070" cy="1244070"/>
      </dsp:txXfrm>
    </dsp:sp>
    <dsp:sp modelId="{EEFAD9FA-286B-4016-87BC-D4F2685F5664}">
      <dsp:nvSpPr>
        <dsp:cNvPr id="0" name=""/>
        <dsp:cNvSpPr/>
      </dsp:nvSpPr>
      <dsp:spPr>
        <a:xfrm rot="10800000">
          <a:off x="3242957" y="4655361"/>
          <a:ext cx="469939" cy="593790"/>
        </a:xfrm>
        <a:prstGeom prst="rightArrow">
          <a:avLst>
            <a:gd name="adj1" fmla="val 60000"/>
            <a:gd name="adj2" fmla="val 50000"/>
          </a:avLst>
        </a:prstGeom>
        <a:solidFill>
          <a:schemeClr val="dk2">
            <a:tint val="60000"/>
            <a:hueOff val="0"/>
            <a:satOff val="0"/>
            <a:lumOff val="0"/>
            <a:alphaOff val="0"/>
          </a:schemeClr>
        </a:solidFill>
        <a:ln w="9525" cap="flat" cmpd="sng" algn="ctr">
          <a:solidFill>
            <a:schemeClr val="dk2">
              <a:tint val="60000"/>
              <a:hueOff val="0"/>
              <a:satOff val="0"/>
              <a:lumOff val="0"/>
              <a:alphaOff val="0"/>
            </a:schemeClr>
          </a:solidFill>
          <a:prstDash val="solid"/>
        </a:ln>
        <a:effectLst>
          <a:outerShdw blurRad="40000" dist="23000" dir="5400000" rotWithShape="0">
            <a:srgbClr val="000000">
              <a:alpha val="350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AU" sz="1400" kern="1200"/>
        </a:p>
      </dsp:txBody>
      <dsp:txXfrm rot="10800000">
        <a:off x="3383939" y="4774119"/>
        <a:ext cx="328957" cy="356274"/>
      </dsp:txXfrm>
    </dsp:sp>
    <dsp:sp modelId="{A36A6435-7AD4-45B4-9B1E-0C0F9D9B1FCA}">
      <dsp:nvSpPr>
        <dsp:cNvPr id="0" name=""/>
        <dsp:cNvSpPr/>
      </dsp:nvSpPr>
      <dsp:spPr>
        <a:xfrm>
          <a:off x="1261906" y="4072566"/>
          <a:ext cx="1759380" cy="1759380"/>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AU" sz="1700" kern="1200" dirty="0" smtClean="0"/>
            <a:t>Commit</a:t>
          </a:r>
          <a:endParaRPr lang="en-AU" sz="1700" kern="1200" dirty="0"/>
        </a:p>
      </dsp:txBody>
      <dsp:txXfrm>
        <a:off x="1519561" y="4330221"/>
        <a:ext cx="1244070" cy="1244070"/>
      </dsp:txXfrm>
    </dsp:sp>
    <dsp:sp modelId="{90338B91-D847-4D09-903A-305E365747B3}">
      <dsp:nvSpPr>
        <dsp:cNvPr id="0" name=""/>
        <dsp:cNvSpPr/>
      </dsp:nvSpPr>
      <dsp:spPr>
        <a:xfrm rot="15120000">
          <a:off x="1501899" y="3409734"/>
          <a:ext cx="469939" cy="593790"/>
        </a:xfrm>
        <a:prstGeom prst="rightArrow">
          <a:avLst>
            <a:gd name="adj1" fmla="val 60000"/>
            <a:gd name="adj2" fmla="val 50000"/>
          </a:avLst>
        </a:prstGeom>
        <a:solidFill>
          <a:schemeClr val="dk2">
            <a:tint val="60000"/>
            <a:hueOff val="0"/>
            <a:satOff val="0"/>
            <a:lumOff val="0"/>
            <a:alphaOff val="0"/>
          </a:schemeClr>
        </a:solidFill>
        <a:ln w="9525" cap="flat" cmpd="sng" algn="ctr">
          <a:solidFill>
            <a:schemeClr val="dk2">
              <a:tint val="60000"/>
              <a:hueOff val="0"/>
              <a:satOff val="0"/>
              <a:lumOff val="0"/>
              <a:alphaOff val="0"/>
            </a:schemeClr>
          </a:solidFill>
          <a:prstDash val="solid"/>
        </a:ln>
        <a:effectLst>
          <a:outerShdw blurRad="40000" dist="23000" dir="5400000" rotWithShape="0">
            <a:srgbClr val="000000">
              <a:alpha val="350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AU" sz="1400" kern="1200"/>
        </a:p>
      </dsp:txBody>
      <dsp:txXfrm rot="10800000">
        <a:off x="1594173" y="3595533"/>
        <a:ext cx="328957" cy="356274"/>
      </dsp:txXfrm>
    </dsp:sp>
    <dsp:sp modelId="{9BE14AB6-E7AC-4B0B-9348-FCC9103C4258}">
      <dsp:nvSpPr>
        <dsp:cNvPr id="0" name=""/>
        <dsp:cNvSpPr/>
      </dsp:nvSpPr>
      <dsp:spPr>
        <a:xfrm>
          <a:off x="444229" y="1556015"/>
          <a:ext cx="1759380" cy="1759380"/>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AU" sz="1700" kern="1200" dirty="0" smtClean="0"/>
            <a:t>Continuous Integration</a:t>
          </a:r>
          <a:endParaRPr lang="en-AU" sz="1700" kern="1200" dirty="0"/>
        </a:p>
      </dsp:txBody>
      <dsp:txXfrm>
        <a:off x="701884" y="1813670"/>
        <a:ext cx="1244070" cy="1244070"/>
      </dsp:txXfrm>
    </dsp:sp>
    <dsp:sp modelId="{5548D1AA-9F46-4A30-B3C6-75F9D89F06FA}">
      <dsp:nvSpPr>
        <dsp:cNvPr id="0" name=""/>
        <dsp:cNvSpPr/>
      </dsp:nvSpPr>
      <dsp:spPr>
        <a:xfrm rot="19440000">
          <a:off x="2148543" y="1368970"/>
          <a:ext cx="469939" cy="593790"/>
        </a:xfrm>
        <a:prstGeom prst="rightArrow">
          <a:avLst>
            <a:gd name="adj1" fmla="val 60000"/>
            <a:gd name="adj2" fmla="val 50000"/>
          </a:avLst>
        </a:prstGeom>
        <a:solidFill>
          <a:schemeClr val="dk2">
            <a:tint val="60000"/>
            <a:hueOff val="0"/>
            <a:satOff val="0"/>
            <a:lumOff val="0"/>
            <a:alphaOff val="0"/>
          </a:schemeClr>
        </a:solidFill>
        <a:ln w="9525" cap="flat" cmpd="sng" algn="ctr">
          <a:solidFill>
            <a:schemeClr val="dk2">
              <a:tint val="60000"/>
              <a:hueOff val="0"/>
              <a:satOff val="0"/>
              <a:lumOff val="0"/>
              <a:alphaOff val="0"/>
            </a:schemeClr>
          </a:solidFill>
          <a:prstDash val="solid"/>
        </a:ln>
        <a:effectLst>
          <a:outerShdw blurRad="40000" dist="23000" dir="5400000" rotWithShape="0">
            <a:srgbClr val="000000">
              <a:alpha val="350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AU" sz="1400" kern="1200"/>
        </a:p>
      </dsp:txBody>
      <dsp:txXfrm>
        <a:off x="2162006" y="1529162"/>
        <a:ext cx="328957" cy="3562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DA864-71FB-47BF-9C0F-30E81FF7104B}">
      <dsp:nvSpPr>
        <dsp:cNvPr id="0" name=""/>
        <dsp:cNvSpPr/>
      </dsp:nvSpPr>
      <dsp:spPr>
        <a:xfrm>
          <a:off x="838528" y="0"/>
          <a:ext cx="1543050" cy="857250"/>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AU" sz="3400" kern="1200" dirty="0" smtClean="0"/>
            <a:t>Done</a:t>
          </a:r>
          <a:endParaRPr lang="en-AU" sz="3400" kern="1200" dirty="0"/>
        </a:p>
      </dsp:txBody>
      <dsp:txXfrm>
        <a:off x="863636" y="25108"/>
        <a:ext cx="1492834" cy="807034"/>
      </dsp:txXfrm>
    </dsp:sp>
    <dsp:sp modelId="{D9A6C633-33D3-40CC-9306-65EEF04A92D0}">
      <dsp:nvSpPr>
        <dsp:cNvPr id="0" name=""/>
        <dsp:cNvSpPr/>
      </dsp:nvSpPr>
      <dsp:spPr>
        <a:xfrm rot="5400000">
          <a:off x="1449319" y="878681"/>
          <a:ext cx="321468" cy="385762"/>
        </a:xfrm>
        <a:prstGeom prst="rightArrow">
          <a:avLst>
            <a:gd name="adj1" fmla="val 60000"/>
            <a:gd name="adj2" fmla="val 50000"/>
          </a:avLst>
        </a:prstGeom>
        <a:solidFill>
          <a:schemeClr val="dk2">
            <a:tint val="60000"/>
            <a:hueOff val="0"/>
            <a:satOff val="0"/>
            <a:lumOff val="0"/>
            <a:alphaOff val="0"/>
          </a:schemeClr>
        </a:solidFill>
        <a:ln w="9525" cap="flat" cmpd="sng" algn="ctr">
          <a:solidFill>
            <a:schemeClr val="dk2">
              <a:tint val="60000"/>
              <a:hueOff val="0"/>
              <a:satOff val="0"/>
              <a:lumOff val="0"/>
              <a:alphaOff val="0"/>
            </a:schemeClr>
          </a:solidFill>
          <a:prstDash val="solid"/>
        </a:ln>
        <a:effectLst>
          <a:outerShdw blurRad="40000" dist="23000" dir="5400000" rotWithShape="0">
            <a:srgbClr val="000000">
              <a:alpha val="350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AU" sz="1600" kern="1200"/>
        </a:p>
      </dsp:txBody>
      <dsp:txXfrm rot="-5400000">
        <a:off x="1494324" y="910828"/>
        <a:ext cx="231458" cy="225028"/>
      </dsp:txXfrm>
    </dsp:sp>
    <dsp:sp modelId="{475124BD-9F24-4353-A4F2-8AE3C7F694F0}">
      <dsp:nvSpPr>
        <dsp:cNvPr id="0" name=""/>
        <dsp:cNvSpPr/>
      </dsp:nvSpPr>
      <dsp:spPr>
        <a:xfrm>
          <a:off x="838528" y="1285875"/>
          <a:ext cx="1543050" cy="857250"/>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AU" sz="3400" kern="1200" dirty="0" smtClean="0"/>
            <a:t>Testing</a:t>
          </a:r>
          <a:endParaRPr lang="en-AU" sz="3400" kern="1200" dirty="0"/>
        </a:p>
      </dsp:txBody>
      <dsp:txXfrm>
        <a:off x="863636" y="1310983"/>
        <a:ext cx="1492834" cy="807034"/>
      </dsp:txXfrm>
    </dsp:sp>
    <dsp:sp modelId="{570B3130-3D67-43E6-A793-F52F64B10669}">
      <dsp:nvSpPr>
        <dsp:cNvPr id="0" name=""/>
        <dsp:cNvSpPr/>
      </dsp:nvSpPr>
      <dsp:spPr>
        <a:xfrm rot="5400000">
          <a:off x="1449319" y="2164556"/>
          <a:ext cx="321468" cy="385762"/>
        </a:xfrm>
        <a:prstGeom prst="rightArrow">
          <a:avLst>
            <a:gd name="adj1" fmla="val 60000"/>
            <a:gd name="adj2" fmla="val 50000"/>
          </a:avLst>
        </a:prstGeom>
        <a:solidFill>
          <a:schemeClr val="dk2">
            <a:tint val="60000"/>
            <a:hueOff val="0"/>
            <a:satOff val="0"/>
            <a:lumOff val="0"/>
            <a:alphaOff val="0"/>
          </a:schemeClr>
        </a:solidFill>
        <a:ln w="9525" cap="flat" cmpd="sng" algn="ctr">
          <a:solidFill>
            <a:schemeClr val="dk2">
              <a:tint val="60000"/>
              <a:hueOff val="0"/>
              <a:satOff val="0"/>
              <a:lumOff val="0"/>
              <a:alphaOff val="0"/>
            </a:schemeClr>
          </a:solidFill>
          <a:prstDash val="solid"/>
        </a:ln>
        <a:effectLst>
          <a:outerShdw blurRad="40000" dist="23000" dir="5400000" rotWithShape="0">
            <a:srgbClr val="000000">
              <a:alpha val="350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AU" sz="1600" kern="1200"/>
        </a:p>
      </dsp:txBody>
      <dsp:txXfrm rot="-5400000">
        <a:off x="1494324" y="2196703"/>
        <a:ext cx="231458" cy="225028"/>
      </dsp:txXfrm>
    </dsp:sp>
    <dsp:sp modelId="{4767D810-FBB7-4EEB-AB55-07B0DD68546A}">
      <dsp:nvSpPr>
        <dsp:cNvPr id="0" name=""/>
        <dsp:cNvSpPr/>
      </dsp:nvSpPr>
      <dsp:spPr>
        <a:xfrm>
          <a:off x="838528" y="2571750"/>
          <a:ext cx="1543050" cy="857250"/>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AU" sz="3400" kern="1200" dirty="0" smtClean="0"/>
            <a:t>Deploy</a:t>
          </a:r>
          <a:endParaRPr lang="en-AU" sz="3400" kern="1200" dirty="0"/>
        </a:p>
      </dsp:txBody>
      <dsp:txXfrm>
        <a:off x="863636" y="2596858"/>
        <a:ext cx="1492834" cy="8070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3E66B-06DE-4145-A552-3F9405FB7063}">
      <dsp:nvSpPr>
        <dsp:cNvPr id="0" name=""/>
        <dsp:cNvSpPr/>
      </dsp:nvSpPr>
      <dsp:spPr>
        <a:xfrm>
          <a:off x="5657" y="0"/>
          <a:ext cx="3394710" cy="3291840"/>
        </a:xfrm>
        <a:prstGeom prst="upArrow">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E3A9D695-67EB-47EB-8EDE-FC53D3116B50}">
      <dsp:nvSpPr>
        <dsp:cNvPr id="0" name=""/>
        <dsp:cNvSpPr/>
      </dsp:nvSpPr>
      <dsp:spPr>
        <a:xfrm>
          <a:off x="3502209" y="0"/>
          <a:ext cx="5760720" cy="3291840"/>
        </a:xfrm>
        <a:prstGeom prst="rect">
          <a:avLst/>
        </a:prstGeom>
        <a:solidFill>
          <a:schemeClr val="lt2">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63144" tIns="0" rIns="263144" bIns="263144" numCol="1" spcCol="1270" anchor="ctr" anchorCtr="0">
          <a:noAutofit/>
        </a:bodyPr>
        <a:lstStyle/>
        <a:p>
          <a:pPr lvl="0" algn="l" defTabSz="1644650">
            <a:lnSpc>
              <a:spcPct val="90000"/>
            </a:lnSpc>
            <a:spcBef>
              <a:spcPct val="0"/>
            </a:spcBef>
            <a:spcAft>
              <a:spcPct val="35000"/>
            </a:spcAft>
          </a:pPr>
          <a:r>
            <a:rPr lang="en-US" sz="3700" b="0" i="0" kern="1200" cap="all"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High Priority</a:t>
          </a:r>
          <a:endParaRPr lang="en-AU" sz="3700" b="0" i="0" kern="1200" cap="all"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285750" lvl="1" indent="-285750" algn="l" defTabSz="1289050">
            <a:lnSpc>
              <a:spcPct val="90000"/>
            </a:lnSpc>
            <a:spcBef>
              <a:spcPct val="0"/>
            </a:spcBef>
            <a:spcAft>
              <a:spcPct val="15000"/>
            </a:spcAft>
            <a:buChar char="••"/>
          </a:pPr>
          <a:r>
            <a:rPr lang="en-US" sz="2900" b="0" i="0" kern="1200" cap="all"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Summary</a:t>
          </a:r>
          <a:endParaRPr lang="en-AU" sz="2900" b="0" i="0" kern="1200" cap="all"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285750" lvl="1" indent="-285750" algn="l" defTabSz="1289050">
            <a:lnSpc>
              <a:spcPct val="90000"/>
            </a:lnSpc>
            <a:spcBef>
              <a:spcPct val="0"/>
            </a:spcBef>
            <a:spcAft>
              <a:spcPct val="15000"/>
            </a:spcAft>
            <a:buChar char="••"/>
          </a:pPr>
          <a:r>
            <a:rPr lang="en-US" sz="2900" b="0" i="0" kern="1200" cap="all"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Estimate</a:t>
          </a:r>
          <a:endParaRPr lang="en-AU" sz="2900" b="0" i="0" kern="1200" cap="all"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285750" lvl="1" indent="-285750" algn="l" defTabSz="1289050">
            <a:lnSpc>
              <a:spcPct val="90000"/>
            </a:lnSpc>
            <a:spcBef>
              <a:spcPct val="0"/>
            </a:spcBef>
            <a:spcAft>
              <a:spcPct val="15000"/>
            </a:spcAft>
            <a:buChar char="••"/>
          </a:pPr>
          <a:r>
            <a:rPr lang="en-US" sz="2900" b="0" i="0" kern="1200" cap="all"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Detail</a:t>
          </a:r>
          <a:endParaRPr lang="en-AU" sz="2900" b="0" i="0" kern="1200" cap="all"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285750" lvl="1" indent="-285750" algn="l" defTabSz="1289050">
            <a:lnSpc>
              <a:spcPct val="90000"/>
            </a:lnSpc>
            <a:spcBef>
              <a:spcPct val="0"/>
            </a:spcBef>
            <a:spcAft>
              <a:spcPct val="15000"/>
            </a:spcAft>
            <a:buChar char="••"/>
          </a:pPr>
          <a:r>
            <a:rPr lang="en-US" sz="2900" b="0" i="0" kern="1200" cap="all"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Function</a:t>
          </a:r>
          <a:endParaRPr lang="en-AU" sz="2900" b="0" i="0" kern="1200" cap="all"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285750" lvl="1" indent="-285750" algn="l" defTabSz="1289050">
            <a:lnSpc>
              <a:spcPct val="90000"/>
            </a:lnSpc>
            <a:spcBef>
              <a:spcPct val="0"/>
            </a:spcBef>
            <a:spcAft>
              <a:spcPct val="15000"/>
            </a:spcAft>
            <a:buChar char="••"/>
          </a:pPr>
          <a:r>
            <a:rPr lang="en-US" sz="2900" b="0" i="0" kern="1200" cap="all"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Acceptance Criteria</a:t>
          </a:r>
          <a:endParaRPr lang="en-AU" sz="2900" b="0" i="0" kern="1200" cap="all"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sp:txBody>
      <dsp:txXfrm>
        <a:off x="3502209" y="0"/>
        <a:ext cx="5760720" cy="3291840"/>
      </dsp:txXfrm>
    </dsp:sp>
    <dsp:sp modelId="{396ED207-2EAE-4574-B738-A032D8504C65}">
      <dsp:nvSpPr>
        <dsp:cNvPr id="0" name=""/>
        <dsp:cNvSpPr/>
      </dsp:nvSpPr>
      <dsp:spPr>
        <a:xfrm>
          <a:off x="1024070" y="3566160"/>
          <a:ext cx="3394710" cy="3291840"/>
        </a:xfrm>
        <a:prstGeom prst="downArrow">
          <a:avLst/>
        </a:prstGeom>
        <a:solidFill>
          <a:schemeClr val="dk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652FA8D0-6CD4-4BD1-8A5E-ED389BA6425B}">
      <dsp:nvSpPr>
        <dsp:cNvPr id="0" name=""/>
        <dsp:cNvSpPr/>
      </dsp:nvSpPr>
      <dsp:spPr>
        <a:xfrm>
          <a:off x="4520622" y="3566160"/>
          <a:ext cx="5760720" cy="3291840"/>
        </a:xfrm>
        <a:prstGeom prst="rect">
          <a:avLst/>
        </a:prstGeom>
        <a:solidFill>
          <a:schemeClr val="lt2">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63144" tIns="0" rIns="263144" bIns="263144" numCol="1" spcCol="1270" anchor="ctr" anchorCtr="0">
          <a:noAutofit/>
        </a:bodyPr>
        <a:lstStyle/>
        <a:p>
          <a:pPr lvl="0" algn="l" defTabSz="1644650">
            <a:lnSpc>
              <a:spcPct val="90000"/>
            </a:lnSpc>
            <a:spcBef>
              <a:spcPct val="0"/>
            </a:spcBef>
            <a:spcAft>
              <a:spcPct val="35000"/>
            </a:spcAft>
          </a:pPr>
          <a:r>
            <a:rPr lang="en-US" sz="3700" b="0" i="0" kern="1200" cap="all"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Low Priority</a:t>
          </a:r>
          <a:endParaRPr lang="en-AU" sz="3700" b="0" i="0" kern="1200" cap="all"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285750" lvl="1" indent="-285750" algn="l" defTabSz="1289050">
            <a:lnSpc>
              <a:spcPct val="90000"/>
            </a:lnSpc>
            <a:spcBef>
              <a:spcPct val="0"/>
            </a:spcBef>
            <a:spcAft>
              <a:spcPct val="15000"/>
            </a:spcAft>
            <a:buChar char="••"/>
          </a:pPr>
          <a:r>
            <a:rPr lang="en-US" sz="2900" b="0" i="0" kern="1200" cap="all"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Summary</a:t>
          </a:r>
          <a:endParaRPr lang="en-AU" sz="2900" b="0" i="0" kern="1200" cap="all"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285750" lvl="1" indent="-285750" algn="l" defTabSz="1289050">
            <a:lnSpc>
              <a:spcPct val="90000"/>
            </a:lnSpc>
            <a:spcBef>
              <a:spcPct val="0"/>
            </a:spcBef>
            <a:spcAft>
              <a:spcPct val="15000"/>
            </a:spcAft>
            <a:buChar char="••"/>
          </a:pPr>
          <a:r>
            <a:rPr lang="en-US" sz="2900" b="0" i="0" kern="1200" cap="all"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Estimate</a:t>
          </a:r>
          <a:endParaRPr lang="en-AU" sz="2900" b="0" i="0" kern="1200" cap="all"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sp:txBody>
      <dsp:txXfrm>
        <a:off x="4520622" y="3566160"/>
        <a:ext cx="5760720" cy="3291840"/>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800D88-4DF7-429E-9FF9-A33D72865D98}" type="datetimeFigureOut">
              <a:rPr lang="en-AU" smtClean="0"/>
              <a:pPr/>
              <a:t>29/12/2015</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4A8789-324A-4EE9-A164-50B85A2BDB2F}" type="slidenum">
              <a:rPr lang="en-AU" smtClean="0"/>
              <a:pPr/>
              <a:t>‹#›</a:t>
            </a:fld>
            <a:endParaRPr lang="en-AU"/>
          </a:p>
        </p:txBody>
      </p:sp>
    </p:spTree>
    <p:extLst>
      <p:ext uri="{BB962C8B-B14F-4D97-AF65-F5344CB8AC3E}">
        <p14:creationId xmlns:p14="http://schemas.microsoft.com/office/powerpoint/2010/main" val="3639407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AU" i="0" dirty="0"/>
          </a:p>
        </p:txBody>
      </p:sp>
      <p:sp>
        <p:nvSpPr>
          <p:cNvPr id="4" name="Slide Number Placeholder 3"/>
          <p:cNvSpPr>
            <a:spLocks noGrp="1"/>
          </p:cNvSpPr>
          <p:nvPr>
            <p:ph type="sldNum" sz="quarter" idx="10"/>
          </p:nvPr>
        </p:nvSpPr>
        <p:spPr/>
        <p:txBody>
          <a:bodyPr/>
          <a:lstStyle/>
          <a:p>
            <a:fld id="{454A8789-324A-4EE9-A164-50B85A2BDB2F}" type="slidenum">
              <a:rPr lang="en-AU" smtClean="0"/>
              <a:pPr/>
              <a:t>2</a:t>
            </a:fld>
            <a:endParaRPr lang="en-AU"/>
          </a:p>
        </p:txBody>
      </p:sp>
    </p:spTree>
    <p:extLst>
      <p:ext uri="{BB962C8B-B14F-4D97-AF65-F5344CB8AC3E}">
        <p14:creationId xmlns:p14="http://schemas.microsoft.com/office/powerpoint/2010/main" val="674557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E9B12FED-FD98-4319-83F4-B93B30726578}" type="datetimeFigureOut">
              <a:rPr lang="en-AU" smtClean="0"/>
              <a:pPr/>
              <a:t>29/12/2015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37E516F-28A1-4900-84C9-C3019F194716}" type="slidenum">
              <a:rPr lang="en-AU" smtClean="0"/>
              <a:pPr/>
              <a:t>‹#›</a:t>
            </a:fld>
            <a:endParaRPr lang="en-AU"/>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204864"/>
            <a:ext cx="12192000" cy="2448272"/>
          </a:xfrm>
          <a:solidFill>
            <a:schemeClr val="tx1">
              <a:alpha val="75000"/>
            </a:schemeClr>
          </a:solidFill>
        </p:spPr>
        <p:txBody>
          <a:bodyPr>
            <a:normAutofit/>
          </a:bodyPr>
          <a:lstStyle>
            <a:lvl1pPr>
              <a:defRPr lang="en-AU" sz="4800" b="0" i="1" kern="1200" cap="none" spc="-100" baseline="0" dirty="0" smtClean="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US" dirty="0" smtClean="0"/>
              <a:t>Maximum 3 Lines of title text</a:t>
            </a:r>
            <a:br>
              <a:rPr lang="en-US" dirty="0" smtClean="0"/>
            </a:br>
            <a:r>
              <a:rPr lang="en-US" dirty="0" smtClean="0"/>
              <a:t>+ 1 of 22pt black</a:t>
            </a:r>
            <a:endParaRPr lang="en-AU"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3BD165-7EEF-4C8D-AB51-B5BEA7896A65}" type="datetimeFigureOut">
              <a:rPr lang="en-AU" smtClean="0"/>
              <a:pPr/>
              <a:t>29/12/2015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0DF4AFDF-BAFD-40A5-8B38-1E9B81418764}" type="slidenum">
              <a:rPr lang="en-AU" smtClean="0"/>
              <a:pPr/>
              <a:t>‹#›</a:t>
            </a:fld>
            <a:endParaRPr lang="en-AU"/>
          </a:p>
        </p:txBody>
      </p:sp>
    </p:spTree>
    <p:extLst>
      <p:ext uri="{BB962C8B-B14F-4D97-AF65-F5344CB8AC3E}">
        <p14:creationId xmlns:p14="http://schemas.microsoft.com/office/powerpoint/2010/main" val="205727240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253BD165-7EEF-4C8D-AB51-B5BEA7896A65}" type="datetimeFigureOut">
              <a:rPr lang="en-AU" smtClean="0"/>
              <a:pPr/>
              <a:t>29/12/2015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DF4AFDF-BAFD-40A5-8B38-1E9B81418764}" type="slidenum">
              <a:rPr lang="en-AU" smtClean="0"/>
              <a:pPr/>
              <a:t>‹#›</a:t>
            </a:fld>
            <a:endParaRPr lang="en-AU"/>
          </a:p>
        </p:txBody>
      </p:sp>
    </p:spTree>
    <p:extLst>
      <p:ext uri="{BB962C8B-B14F-4D97-AF65-F5344CB8AC3E}">
        <p14:creationId xmlns:p14="http://schemas.microsoft.com/office/powerpoint/2010/main" val="147835515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lue">
    <p:bg>
      <p:bgPr>
        <a:gradFill flip="none" rotWithShape="1">
          <a:gsLst>
            <a:gs pos="0">
              <a:schemeClr val="tx2">
                <a:lumMod val="60000"/>
                <a:lumOff val="40000"/>
              </a:schemeClr>
            </a:gs>
            <a:gs pos="41000">
              <a:schemeClr val="tx2">
                <a:lumMod val="5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9456" y="596685"/>
            <a:ext cx="9793088" cy="5040560"/>
          </a:xfrm>
        </p:spPr>
        <p:txBody>
          <a:bodyPr/>
          <a:lstStyle>
            <a:lvl1pPr>
              <a:defRPr i="0" cap="none" baseline="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US" dirty="0" smtClean="0"/>
              <a:t>maximum 3 lines of title text</a:t>
            </a:r>
            <a:br>
              <a:rPr lang="en-US" dirty="0" smtClean="0"/>
            </a:br>
            <a:r>
              <a:rPr lang="en-US" dirty="0" smtClean="0"/>
              <a:t>+ 1 of 22pt black</a:t>
            </a:r>
            <a:endParaRPr lang="en-AU" dirty="0"/>
          </a:p>
        </p:txBody>
      </p:sp>
    </p:spTree>
    <p:extLst>
      <p:ext uri="{BB962C8B-B14F-4D97-AF65-F5344CB8AC3E}">
        <p14:creationId xmlns:p14="http://schemas.microsoft.com/office/powerpoint/2010/main" val="167735997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ue">
    <p:bg>
      <p:bgPr>
        <a:gradFill flip="none" rotWithShape="1">
          <a:gsLst>
            <a:gs pos="0">
              <a:schemeClr val="tx2">
                <a:lumMod val="40000"/>
                <a:lumOff val="60000"/>
              </a:schemeClr>
            </a:gs>
            <a:gs pos="100000">
              <a:schemeClr val="tx2">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63552" y="260648"/>
            <a:ext cx="8256917" cy="6336704"/>
          </a:xfrm>
        </p:spPr>
        <p:txBody>
          <a:bodyPr/>
          <a:lstStyle>
            <a:lvl1pPr>
              <a:defRPr baseline="0">
                <a:solidFill>
                  <a:schemeClr val="tx1"/>
                </a:solidFill>
                <a:effectLst>
                  <a:outerShdw blurRad="38100" dist="38100" dir="2700000" algn="tl">
                    <a:srgbClr val="000000">
                      <a:alpha val="43137"/>
                    </a:srgbClr>
                  </a:outerShdw>
                </a:effectLst>
              </a:defRPr>
            </a:lvl1pPr>
          </a:lstStyle>
          <a:p>
            <a:r>
              <a:rPr lang="en-US" dirty="0" smtClean="0"/>
              <a:t>Maximum 3 Lines of title text</a:t>
            </a:r>
            <a:br>
              <a:rPr lang="en-US" dirty="0" smtClean="0"/>
            </a:br>
            <a:r>
              <a:rPr lang="en-US" dirty="0" smtClean="0"/>
              <a:t>+ 1 of 22pt WHITE</a:t>
            </a:r>
            <a:endParaRPr lang="en-AU"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
    <p:bg>
      <p:bgPr>
        <a:gradFill flip="none" rotWithShape="1">
          <a:gsLst>
            <a:gs pos="0">
              <a:schemeClr val="accent2">
                <a:lumMod val="40000"/>
                <a:lumOff val="60000"/>
              </a:schemeClr>
            </a:gs>
            <a:gs pos="100000">
              <a:schemeClr val="accent2">
                <a:lumMod val="5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63552" y="260648"/>
            <a:ext cx="8256917" cy="6336704"/>
          </a:xfrm>
        </p:spPr>
        <p:txBody>
          <a:bodyPr/>
          <a:lstStyle>
            <a:lvl1pPr>
              <a:defRPr baseline="0">
                <a:solidFill>
                  <a:schemeClr val="tx1"/>
                </a:solidFill>
                <a:effectLst>
                  <a:outerShdw blurRad="38100" dist="38100" dir="2700000" algn="tl">
                    <a:srgbClr val="000000">
                      <a:alpha val="43137"/>
                    </a:srgbClr>
                  </a:outerShdw>
                </a:effectLst>
              </a:defRPr>
            </a:lvl1pPr>
          </a:lstStyle>
          <a:p>
            <a:r>
              <a:rPr lang="en-US" dirty="0" smtClean="0"/>
              <a:t>Maximum 3 Lines of title text</a:t>
            </a:r>
            <a:br>
              <a:rPr lang="en-US" dirty="0" smtClean="0"/>
            </a:br>
            <a:r>
              <a:rPr lang="en-US" dirty="0" smtClean="0"/>
              <a:t>+ 1 of 22pt White</a:t>
            </a:r>
            <a:endParaRPr lang="en-AU"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een">
    <p:bg>
      <p:bgPr>
        <a:gradFill flip="none" rotWithShape="1">
          <a:gsLst>
            <a:gs pos="0">
              <a:schemeClr val="accent3">
                <a:lumMod val="40000"/>
                <a:lumOff val="60000"/>
              </a:schemeClr>
            </a:gs>
            <a:gs pos="100000">
              <a:schemeClr val="accent3">
                <a:lumMod val="5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63552" y="260648"/>
            <a:ext cx="8256917" cy="6336704"/>
          </a:xfrm>
        </p:spPr>
        <p:txBody>
          <a:bodyPr/>
          <a:lstStyle>
            <a:lvl1pPr>
              <a:defRPr baseline="0">
                <a:solidFill>
                  <a:schemeClr val="tx1"/>
                </a:solidFill>
                <a:effectLst>
                  <a:outerShdw blurRad="38100" dist="38100" dir="2700000" algn="tl">
                    <a:srgbClr val="000000">
                      <a:alpha val="43137"/>
                    </a:srgbClr>
                  </a:outerShdw>
                </a:effectLst>
              </a:defRPr>
            </a:lvl1pPr>
          </a:lstStyle>
          <a:p>
            <a:r>
              <a:rPr lang="en-US" dirty="0" smtClean="0"/>
              <a:t>Maximum 3 Lines of title text</a:t>
            </a:r>
            <a:br>
              <a:rPr lang="en-US" dirty="0" smtClean="0"/>
            </a:br>
            <a:r>
              <a:rPr lang="en-US" dirty="0" smtClean="0"/>
              <a:t>+ 1 of 22pt WHITE</a:t>
            </a:r>
            <a:endParaRPr lang="en-AU"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le">
    <p:bg>
      <p:bgPr>
        <a:gradFill flip="none" rotWithShape="1">
          <a:gsLst>
            <a:gs pos="0">
              <a:schemeClr val="accent4">
                <a:lumMod val="40000"/>
                <a:lumOff val="60000"/>
              </a:schemeClr>
            </a:gs>
            <a:gs pos="100000">
              <a:schemeClr val="accent4">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63552" y="260648"/>
            <a:ext cx="8256917" cy="6336704"/>
          </a:xfrm>
        </p:spPr>
        <p:txBody>
          <a:bodyPr/>
          <a:lstStyle>
            <a:lvl1pPr>
              <a:defRPr baseline="0">
                <a:solidFill>
                  <a:schemeClr val="tx1"/>
                </a:solidFill>
                <a:effectLst>
                  <a:outerShdw blurRad="38100" dist="38100" dir="2700000" algn="tl">
                    <a:srgbClr val="000000">
                      <a:alpha val="43137"/>
                    </a:srgbClr>
                  </a:outerShdw>
                </a:effectLst>
              </a:defRPr>
            </a:lvl1pPr>
          </a:lstStyle>
          <a:p>
            <a:r>
              <a:rPr lang="en-US" dirty="0" smtClean="0"/>
              <a:t>Maximum 3 Lines of title text</a:t>
            </a:r>
            <a:br>
              <a:rPr lang="en-US" dirty="0" smtClean="0"/>
            </a:br>
            <a:r>
              <a:rPr lang="en-US" dirty="0" smtClean="0"/>
              <a:t>+ 1 of 22pt White</a:t>
            </a:r>
            <a:endParaRPr lang="en-AU"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qua">
    <p:bg>
      <p:bgPr>
        <a:gradFill flip="none" rotWithShape="1">
          <a:gsLst>
            <a:gs pos="0">
              <a:schemeClr val="accent5">
                <a:lumMod val="40000"/>
                <a:lumOff val="60000"/>
              </a:schemeClr>
            </a:gs>
            <a:gs pos="100000">
              <a:schemeClr val="accent5">
                <a:lumMod val="5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63552" y="260648"/>
            <a:ext cx="8256917" cy="6336704"/>
          </a:xfrm>
        </p:spPr>
        <p:txBody>
          <a:bodyPr/>
          <a:lstStyle>
            <a:lvl1pPr>
              <a:defRPr baseline="0">
                <a:solidFill>
                  <a:schemeClr val="tx1"/>
                </a:solidFill>
                <a:effectLst>
                  <a:outerShdw blurRad="38100" dist="38100" dir="2700000" algn="tl">
                    <a:srgbClr val="000000">
                      <a:alpha val="43137"/>
                    </a:srgbClr>
                  </a:outerShdw>
                </a:effectLst>
              </a:defRPr>
            </a:lvl1pPr>
          </a:lstStyle>
          <a:p>
            <a:r>
              <a:rPr lang="en-US" dirty="0" smtClean="0"/>
              <a:t>Maximum 3 Lines of title text</a:t>
            </a:r>
            <a:br>
              <a:rPr lang="en-US" dirty="0" smtClean="0"/>
            </a:br>
            <a:r>
              <a:rPr lang="en-US" dirty="0" smtClean="0"/>
              <a:t>+ 1 of 22pt White</a:t>
            </a:r>
            <a:endParaRPr lang="en-AU"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ange">
    <p:bg>
      <p:bgPr>
        <a:gradFill flip="none" rotWithShape="1">
          <a:gsLst>
            <a:gs pos="0">
              <a:schemeClr val="accent6">
                <a:lumMod val="40000"/>
                <a:lumOff val="60000"/>
              </a:schemeClr>
            </a:gs>
            <a:gs pos="100000">
              <a:schemeClr val="accent6">
                <a:lumMod val="5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63552" y="260648"/>
            <a:ext cx="8256917" cy="6336704"/>
          </a:xfrm>
        </p:spPr>
        <p:txBody>
          <a:bodyPr/>
          <a:lstStyle>
            <a:lvl1pPr>
              <a:defRPr baseline="0">
                <a:solidFill>
                  <a:schemeClr val="tx1"/>
                </a:solidFill>
                <a:effectLst>
                  <a:outerShdw blurRad="38100" dist="38100" dir="2700000" algn="tl">
                    <a:srgbClr val="000000">
                      <a:alpha val="43137"/>
                    </a:srgbClr>
                  </a:outerShdw>
                </a:effectLst>
              </a:defRPr>
            </a:lvl1pPr>
          </a:lstStyle>
          <a:p>
            <a:r>
              <a:rPr lang="en-US" dirty="0" smtClean="0"/>
              <a:t>Maximum 3 Lines of title text</a:t>
            </a:r>
            <a:br>
              <a:rPr lang="en-US" dirty="0" smtClean="0"/>
            </a:br>
            <a:r>
              <a:rPr lang="en-US" dirty="0" smtClean="0"/>
              <a:t>+ 1 of 22pt White</a:t>
            </a:r>
            <a:endParaRPr lang="en-AU"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n">
    <p:bg>
      <p:bgPr>
        <a:gradFill flip="none" rotWithShape="1">
          <a:gsLst>
            <a:gs pos="0">
              <a:schemeClr val="bg2">
                <a:lumMod val="75000"/>
              </a:schemeClr>
            </a:gs>
            <a:gs pos="100000">
              <a:schemeClr val="bg2">
                <a:lumMod val="1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63552" y="260648"/>
            <a:ext cx="8256917" cy="6336704"/>
          </a:xfrm>
        </p:spPr>
        <p:txBody>
          <a:bodyPr/>
          <a:lstStyle>
            <a:lvl1pPr>
              <a:defRPr baseline="0">
                <a:solidFill>
                  <a:schemeClr val="tx1"/>
                </a:solidFill>
                <a:effectLst>
                  <a:outerShdw blurRad="38100" dist="38100" dir="2700000" algn="tl">
                    <a:srgbClr val="000000">
                      <a:alpha val="43137"/>
                    </a:srgbClr>
                  </a:outerShdw>
                </a:effectLst>
              </a:defRPr>
            </a:lvl1pPr>
          </a:lstStyle>
          <a:p>
            <a:r>
              <a:rPr lang="en-US" dirty="0" smtClean="0"/>
              <a:t>Maximum 3 Lines of title text</a:t>
            </a:r>
            <a:br>
              <a:rPr lang="en-US" dirty="0" smtClean="0"/>
            </a:br>
            <a:r>
              <a:rPr lang="en-US" dirty="0" smtClean="0"/>
              <a:t>+ 1 of 22pt WHITE</a:t>
            </a:r>
            <a:endParaRPr lang="en-AU"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12FED-FD98-4319-83F4-B93B30726578}" type="datetimeFigureOut">
              <a:rPr lang="en-AU" smtClean="0"/>
              <a:pPr/>
              <a:t>29/12/2015</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7E516F-28A1-4900-84C9-C3019F194716}" type="slidenum">
              <a:rPr lang="en-AU" smtClean="0"/>
              <a:pPr/>
              <a:t>‹#›</a:t>
            </a:fld>
            <a:endParaRPr lang="en-AU"/>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7" r:id="rId3"/>
    <p:sldLayoutId id="2147483651" r:id="rId4"/>
    <p:sldLayoutId id="2147483652" r:id="rId5"/>
    <p:sldLayoutId id="2147483653" r:id="rId6"/>
    <p:sldLayoutId id="2147483654" r:id="rId7"/>
    <p:sldLayoutId id="2147483655" r:id="rId8"/>
    <p:sldLayoutId id="2147483656" r:id="rId9"/>
    <p:sldLayoutId id="2147483650" r:id="rId10"/>
    <p:sldLayoutId id="2147483658" r:id="rId11"/>
    <p:sldLayoutId id="2147483659" r:id="rId12"/>
  </p:sldLayoutIdLst>
  <p:transition>
    <p:fade/>
  </p:transition>
  <p:txStyles>
    <p:titleStyle>
      <a:lvl1pPr algn="l" defTabSz="914400" rtl="0" eaLnBrk="1" latinLnBrk="0" hangingPunct="1">
        <a:lnSpc>
          <a:spcPct val="70000"/>
        </a:lnSpc>
        <a:spcBef>
          <a:spcPct val="0"/>
        </a:spcBef>
        <a:buNone/>
        <a:defRPr sz="4800" b="0" kern="1200" cap="all" baseline="0">
          <a:solidFill>
            <a:schemeClr val="tx1"/>
          </a:solidFill>
          <a:effectLst>
            <a:outerShdw blurRad="38100" dist="38100" dir="2700000" algn="tl">
              <a:srgbClr val="000000">
                <a:alpha val="43137"/>
              </a:srgbClr>
            </a:outerShdw>
          </a:effectLst>
          <a:latin typeface="Helvetica" pitchFamily="34" charset="0"/>
          <a:ea typeface="+mj-ea"/>
          <a:cs typeface="Helvetica"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 Id="rId5" Type="http://schemas.openxmlformats.org/officeDocument/2006/relationships/image" Target="../media/image54.emf"/><Relationship Id="rId4" Type="http://schemas.openxmlformats.org/officeDocument/2006/relationships/image" Target="../media/image53.e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2" Type="http://schemas.openxmlformats.org/officeDocument/2006/relationships/hyperlink" Target="http://theagiledirector.com/book"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theagiledirector.com/book"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http://www.agileproductdesign.com/" TargetMode="Externa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cap="all" dirty="0" smtClean="0"/>
              <a:t>AGILE BUSINESS INTELLIGENCE</a:t>
            </a:r>
            <a:br>
              <a:rPr lang="en-AU" cap="all" dirty="0" smtClean="0"/>
            </a:br>
            <a:r>
              <a:rPr lang="en-AU" sz="2933" dirty="0"/>
              <a:t>Evan Leybourn</a:t>
            </a:r>
          </a:p>
        </p:txBody>
      </p:sp>
      <p:graphicFrame>
        <p:nvGraphicFramePr>
          <p:cNvPr id="3" name="Table 2"/>
          <p:cNvGraphicFramePr>
            <a:graphicFrameLocks noGrp="1"/>
          </p:cNvGraphicFramePr>
          <p:nvPr>
            <p:extLst>
              <p:ext uri="{D42A27DB-BD31-4B8C-83A1-F6EECF244321}">
                <p14:modId xmlns:p14="http://schemas.microsoft.com/office/powerpoint/2010/main" val="3472207260"/>
              </p:ext>
            </p:extLst>
          </p:nvPr>
        </p:nvGraphicFramePr>
        <p:xfrm>
          <a:off x="0" y="5402707"/>
          <a:ext cx="11496600" cy="924687"/>
        </p:xfrm>
        <a:graphic>
          <a:graphicData uri="http://schemas.openxmlformats.org/drawingml/2006/table">
            <a:tbl>
              <a:tblPr/>
              <a:tblGrid>
                <a:gridCol w="2508557">
                  <a:extLst>
                    <a:ext uri="{9D8B030D-6E8A-4147-A177-3AD203B41FA5}">
                      <a16:colId xmlns:a16="http://schemas.microsoft.com/office/drawing/2014/main" val="20000"/>
                    </a:ext>
                  </a:extLst>
                </a:gridCol>
                <a:gridCol w="8988043">
                  <a:extLst>
                    <a:ext uri="{9D8B030D-6E8A-4147-A177-3AD203B41FA5}">
                      <a16:colId xmlns:a16="http://schemas.microsoft.com/office/drawing/2014/main" val="20001"/>
                    </a:ext>
                  </a:extLst>
                </a:gridCol>
              </a:tblGrid>
              <a:tr h="0">
                <a:tc>
                  <a:txBody>
                    <a:bodyPr/>
                    <a:lstStyle/>
                    <a:p>
                      <a:pPr algn="ctr">
                        <a:lnSpc>
                          <a:spcPct val="115000"/>
                        </a:lnSpc>
                        <a:spcAft>
                          <a:spcPts val="0"/>
                        </a:spcAft>
                      </a:pPr>
                      <a:endParaRPr lang="en-US" sz="1800" dirty="0">
                        <a:solidFill>
                          <a:schemeClr val="bg1"/>
                        </a:solidFill>
                        <a:latin typeface="Roboto Light"/>
                        <a:ea typeface="Times New Roman"/>
                        <a:cs typeface="Times New Roman"/>
                      </a:endParaRPr>
                    </a:p>
                  </a:txBody>
                  <a:tcPr marL="68580" marR="68580" marT="0" marB="0">
                    <a:lnL>
                      <a:noFill/>
                    </a:lnL>
                    <a:lnR>
                      <a:noFill/>
                    </a:lnR>
                    <a:lnT>
                      <a:noFill/>
                    </a:lnT>
                    <a:lnB>
                      <a:noFill/>
                    </a:lnB>
                  </a:tcPr>
                </a:tc>
                <a:tc>
                  <a:txBody>
                    <a:bodyPr/>
                    <a:lstStyle/>
                    <a:p>
                      <a:pPr>
                        <a:lnSpc>
                          <a:spcPct val="115000"/>
                        </a:lnSpc>
                        <a:spcAft>
                          <a:spcPts val="0"/>
                        </a:spcAft>
                      </a:pPr>
                      <a:r>
                        <a:rPr lang="en-AU" sz="1800" dirty="0">
                          <a:solidFill>
                            <a:schemeClr val="bg1"/>
                          </a:solidFill>
                          <a:latin typeface="Roboto Light"/>
                          <a:ea typeface="Times New Roman"/>
                          <a:cs typeface="Times New Roman"/>
                        </a:rPr>
                        <a:t>Starting with </a:t>
                      </a:r>
                      <a:r>
                        <a:rPr lang="en-AU" sz="1800" dirty="0" smtClean="0">
                          <a:solidFill>
                            <a:schemeClr val="bg1"/>
                          </a:solidFill>
                          <a:latin typeface="Roboto Light"/>
                          <a:ea typeface="Times New Roman"/>
                          <a:cs typeface="Times New Roman"/>
                        </a:rPr>
                        <a:t>Agile Business Intelligence by </a:t>
                      </a:r>
                      <a:r>
                        <a:rPr lang="en-AU" sz="1800" dirty="0">
                          <a:solidFill>
                            <a:schemeClr val="bg1"/>
                          </a:solidFill>
                          <a:latin typeface="Roboto Light"/>
                          <a:ea typeface="Times New Roman"/>
                          <a:cs typeface="Times New Roman"/>
                        </a:rPr>
                        <a:t>Evan Leybourn is licensed under a </a:t>
                      </a:r>
                      <a:endParaRPr lang="en-AU" sz="1800" dirty="0" smtClean="0">
                        <a:solidFill>
                          <a:schemeClr val="bg1"/>
                        </a:solidFill>
                        <a:latin typeface="Roboto Light"/>
                        <a:ea typeface="Times New Roman"/>
                        <a:cs typeface="Times New Roman"/>
                      </a:endParaRPr>
                    </a:p>
                    <a:p>
                      <a:pPr>
                        <a:lnSpc>
                          <a:spcPct val="115000"/>
                        </a:lnSpc>
                        <a:spcAft>
                          <a:spcPts val="0"/>
                        </a:spcAft>
                      </a:pPr>
                      <a:r>
                        <a:rPr lang="en-AU" sz="1800" dirty="0" smtClean="0">
                          <a:solidFill>
                            <a:schemeClr val="bg1"/>
                          </a:solidFill>
                          <a:latin typeface="Roboto Light"/>
                          <a:ea typeface="Times New Roman"/>
                          <a:cs typeface="Times New Roman"/>
                        </a:rPr>
                        <a:t>Creative </a:t>
                      </a:r>
                      <a:r>
                        <a:rPr lang="en-AU" sz="1800" dirty="0">
                          <a:solidFill>
                            <a:schemeClr val="bg1"/>
                          </a:solidFill>
                          <a:latin typeface="Roboto Light"/>
                          <a:ea typeface="Times New Roman"/>
                          <a:cs typeface="Times New Roman"/>
                        </a:rPr>
                        <a:t>Commons </a:t>
                      </a:r>
                      <a:r>
                        <a:rPr lang="en-AU" sz="1800" b="1" dirty="0">
                          <a:solidFill>
                            <a:schemeClr val="bg1"/>
                          </a:solidFill>
                          <a:latin typeface="Roboto Light"/>
                          <a:ea typeface="Times New Roman"/>
                          <a:cs typeface="Times New Roman"/>
                        </a:rPr>
                        <a:t>Attribution-ShareAlike</a:t>
                      </a:r>
                      <a:r>
                        <a:rPr lang="en-AU" sz="1800" dirty="0">
                          <a:solidFill>
                            <a:schemeClr val="bg1"/>
                          </a:solidFill>
                          <a:latin typeface="Roboto Light"/>
                          <a:ea typeface="Times New Roman"/>
                          <a:cs typeface="Times New Roman"/>
                        </a:rPr>
                        <a:t> 3.0 Australia License &lt;</a:t>
                      </a:r>
                      <a:r>
                        <a:rPr lang="en-AU" sz="1800" u="sng" dirty="0">
                          <a:solidFill>
                            <a:schemeClr val="bg1"/>
                          </a:solidFill>
                          <a:latin typeface="Roboto Light"/>
                          <a:ea typeface="Times New Roman"/>
                          <a:cs typeface="Times New Roman"/>
                        </a:rPr>
                        <a:t>http://creativecommons.org/licenses/by-sa/3.0/au</a:t>
                      </a:r>
                      <a:r>
                        <a:rPr lang="en-AU" sz="1800" u="sng" dirty="0" smtClean="0">
                          <a:solidFill>
                            <a:schemeClr val="bg1"/>
                          </a:solidFill>
                          <a:latin typeface="Roboto Light"/>
                          <a:ea typeface="Times New Roman"/>
                          <a:cs typeface="Times New Roman"/>
                        </a:rPr>
                        <a:t>/</a:t>
                      </a:r>
                      <a:r>
                        <a:rPr lang="en-AU" sz="1800" dirty="0" smtClean="0">
                          <a:solidFill>
                            <a:schemeClr val="bg1"/>
                          </a:solidFill>
                          <a:latin typeface="Roboto Light"/>
                          <a:ea typeface="Times New Roman"/>
                          <a:cs typeface="Times New Roman"/>
                        </a:rPr>
                        <a:t>&gt;</a:t>
                      </a:r>
                      <a:endParaRPr lang="en-AU" sz="1800" dirty="0">
                        <a:solidFill>
                          <a:schemeClr val="bg1"/>
                        </a:solidFill>
                        <a:latin typeface="Roboto Light"/>
                        <a:ea typeface="Times New Roman"/>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5" name="Picture 1" descr="cc-by-sa"/>
          <p:cNvPicPr>
            <a:picLocks noChangeAspect="1" noChangeArrowheads="1"/>
          </p:cNvPicPr>
          <p:nvPr/>
        </p:nvPicPr>
        <p:blipFill>
          <a:blip r:embed="rId2" cstate="print"/>
          <a:srcRect/>
          <a:stretch>
            <a:fillRect/>
          </a:stretch>
        </p:blipFill>
        <p:spPr bwMode="auto">
          <a:xfrm>
            <a:off x="767408" y="5445224"/>
            <a:ext cx="1643890" cy="576064"/>
          </a:xfrm>
          <a:prstGeom prst="rect">
            <a:avLst/>
          </a:prstGeom>
          <a:noFill/>
        </p:spPr>
      </p:pic>
    </p:spTree>
    <p:extLst>
      <p:ext uri="{BB962C8B-B14F-4D97-AF65-F5344CB8AC3E}">
        <p14:creationId xmlns:p14="http://schemas.microsoft.com/office/powerpoint/2010/main" val="112190882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 t="27126" r="-5" b="271"/>
          <a:stretch/>
        </p:blipFill>
        <p:spPr>
          <a:xfrm>
            <a:off x="0" y="-27384"/>
            <a:ext cx="9144000" cy="6840760"/>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marL="914400" indent="-914400">
              <a:lnSpc>
                <a:spcPct val="80000"/>
              </a:lnSpc>
              <a:buFont typeface="+mj-lt"/>
              <a:buAutoNum type="arabicPeriod"/>
            </a:pPr>
            <a:r>
              <a:rPr lang="en-AU" dirty="0" smtClean="0"/>
              <a:t>our highest priority is to satisfy the customer through early and continuous delivery of valuable software.</a:t>
            </a:r>
            <a:endParaRPr lang="en-AU" dirty="0"/>
          </a:p>
        </p:txBody>
      </p:sp>
    </p:spTree>
    <p:extLst>
      <p:ext uri="{BB962C8B-B14F-4D97-AF65-F5344CB8AC3E}">
        <p14:creationId xmlns:p14="http://schemas.microsoft.com/office/powerpoint/2010/main" val="3262794903"/>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p:cNvSpPr/>
          <p:nvPr/>
        </p:nvSpPr>
        <p:spPr>
          <a:xfrm>
            <a:off x="1629506" y="476543"/>
            <a:ext cx="8119891" cy="648874"/>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#5</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00" name="Rectangle 99"/>
          <p:cNvSpPr/>
          <p:nvPr/>
        </p:nvSpPr>
        <p:spPr>
          <a:xfrm>
            <a:off x="1629506" y="1312194"/>
            <a:ext cx="8119891" cy="648874"/>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#4</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9" name="Rectangle 98"/>
          <p:cNvSpPr/>
          <p:nvPr/>
        </p:nvSpPr>
        <p:spPr>
          <a:xfrm>
            <a:off x="1629506" y="2133595"/>
            <a:ext cx="8119891" cy="1078527"/>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#3</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8" name="Rectangle 97"/>
          <p:cNvSpPr/>
          <p:nvPr/>
        </p:nvSpPr>
        <p:spPr>
          <a:xfrm>
            <a:off x="1629507" y="3423132"/>
            <a:ext cx="8119891" cy="1688133"/>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#2</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7" name="Rectangle 96"/>
          <p:cNvSpPr/>
          <p:nvPr/>
        </p:nvSpPr>
        <p:spPr>
          <a:xfrm>
            <a:off x="1629508" y="5322272"/>
            <a:ext cx="8119891" cy="1078527"/>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#1</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Flowchart: Magnetic Disk 3"/>
          <p:cNvSpPr/>
          <p:nvPr/>
        </p:nvSpPr>
        <p:spPr>
          <a:xfrm>
            <a:off x="3927231" y="4091348"/>
            <a:ext cx="4267200" cy="973022"/>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Staging</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7" name="Flowchart: Magnetic Disk 6"/>
          <p:cNvSpPr/>
          <p:nvPr/>
        </p:nvSpPr>
        <p:spPr>
          <a:xfrm>
            <a:off x="3927231" y="2192216"/>
            <a:ext cx="996462" cy="973015"/>
          </a:xfrm>
          <a:prstGeom prst="flowChartMagneticDisk">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Flowchart: Magnetic Disk 7"/>
          <p:cNvSpPr/>
          <p:nvPr/>
        </p:nvSpPr>
        <p:spPr>
          <a:xfrm>
            <a:off x="5017477" y="2192216"/>
            <a:ext cx="996462" cy="973015"/>
          </a:xfrm>
          <a:prstGeom prst="flowChartMagneticDisk">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Flowchart: Magnetic Disk 8"/>
          <p:cNvSpPr/>
          <p:nvPr/>
        </p:nvSpPr>
        <p:spPr>
          <a:xfrm>
            <a:off x="6107723" y="2192216"/>
            <a:ext cx="996462" cy="973015"/>
          </a:xfrm>
          <a:prstGeom prst="flowChartMagneticDisk">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Flowchart: Magnetic Disk 9"/>
          <p:cNvSpPr/>
          <p:nvPr/>
        </p:nvSpPr>
        <p:spPr>
          <a:xfrm>
            <a:off x="7197969" y="2192215"/>
            <a:ext cx="996462" cy="973015"/>
          </a:xfrm>
          <a:prstGeom prst="flowChartMagneticDisk">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Flowchart: Magnetic Disk 10"/>
          <p:cNvSpPr/>
          <p:nvPr/>
        </p:nvSpPr>
        <p:spPr>
          <a:xfrm>
            <a:off x="3903785" y="5369170"/>
            <a:ext cx="996462" cy="973015"/>
          </a:xfrm>
          <a:prstGeom prst="flowChartMagneticDisk">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Flowchart: Magnetic Disk 11"/>
          <p:cNvSpPr/>
          <p:nvPr/>
        </p:nvSpPr>
        <p:spPr>
          <a:xfrm>
            <a:off x="5017477" y="5369170"/>
            <a:ext cx="996462" cy="973015"/>
          </a:xfrm>
          <a:prstGeom prst="flowChartMagneticDisk">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3" name="Folded Corner 12"/>
          <p:cNvSpPr/>
          <p:nvPr/>
        </p:nvSpPr>
        <p:spPr>
          <a:xfrm rot="10800000">
            <a:off x="6107723" y="5369170"/>
            <a:ext cx="996462" cy="973015"/>
          </a:xfrm>
          <a:prstGeom prst="foldedCorner">
            <a:avLst>
              <a:gd name="adj" fmla="val 34739"/>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smtClean="0">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TextBox 14"/>
          <p:cNvSpPr txBox="1"/>
          <p:nvPr/>
        </p:nvSpPr>
        <p:spPr>
          <a:xfrm>
            <a:off x="6107722" y="5638018"/>
            <a:ext cx="968816" cy="646331"/>
          </a:xfrm>
          <a:prstGeom prst="rect">
            <a:avLst/>
          </a:prstGeom>
          <a:noFill/>
        </p:spPr>
        <p:txBody>
          <a:bodyPr wrap="square" rtlCol="0">
            <a:spAutoFit/>
          </a:bodyPr>
          <a:lstStyle/>
          <a:p>
            <a:pPr algn="ctr"/>
            <a:r>
              <a:rPr lang="en-US"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Data Source</a:t>
            </a:r>
          </a:p>
        </p:txBody>
      </p:sp>
      <p:sp>
        <p:nvSpPr>
          <p:cNvPr id="25" name="Rectangle 24"/>
          <p:cNvSpPr/>
          <p:nvPr/>
        </p:nvSpPr>
        <p:spPr>
          <a:xfrm>
            <a:off x="7197968" y="5369167"/>
            <a:ext cx="996463" cy="973018"/>
          </a:xfrm>
          <a:prstGeom prst="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6" name="Isosceles Triangle 25"/>
          <p:cNvSpPr/>
          <p:nvPr/>
        </p:nvSpPr>
        <p:spPr>
          <a:xfrm rot="10800000">
            <a:off x="7197968" y="5369164"/>
            <a:ext cx="996462" cy="356773"/>
          </a:xfrm>
          <a:prstGeom prst="triangle">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7" name="TextBox 26"/>
          <p:cNvSpPr txBox="1"/>
          <p:nvPr/>
        </p:nvSpPr>
        <p:spPr>
          <a:xfrm>
            <a:off x="7221414" y="5638017"/>
            <a:ext cx="968816" cy="646331"/>
          </a:xfrm>
          <a:prstGeom prst="rect">
            <a:avLst/>
          </a:prstGeom>
          <a:noFill/>
        </p:spPr>
        <p:txBody>
          <a:bodyPr wrap="square" rtlCol="0">
            <a:spAutoFit/>
          </a:bodyPr>
          <a:lstStyle/>
          <a:p>
            <a:pPr algn="ctr"/>
            <a:r>
              <a:rPr lang="en-US"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Data Source</a:t>
            </a:r>
          </a:p>
        </p:txBody>
      </p:sp>
      <p:sp>
        <p:nvSpPr>
          <p:cNvPr id="28" name="Rectangle 27"/>
          <p:cNvSpPr/>
          <p:nvPr/>
        </p:nvSpPr>
        <p:spPr>
          <a:xfrm>
            <a:off x="8288213" y="5369167"/>
            <a:ext cx="996463" cy="973018"/>
          </a:xfrm>
          <a:prstGeom prst="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9" name="Isosceles Triangle 28"/>
          <p:cNvSpPr/>
          <p:nvPr/>
        </p:nvSpPr>
        <p:spPr>
          <a:xfrm rot="10800000">
            <a:off x="8288213" y="5369164"/>
            <a:ext cx="996462" cy="356773"/>
          </a:xfrm>
          <a:prstGeom prst="triangle">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0" name="TextBox 29"/>
          <p:cNvSpPr txBox="1"/>
          <p:nvPr/>
        </p:nvSpPr>
        <p:spPr>
          <a:xfrm>
            <a:off x="8311659" y="5638017"/>
            <a:ext cx="968816" cy="646331"/>
          </a:xfrm>
          <a:prstGeom prst="rect">
            <a:avLst/>
          </a:prstGeom>
          <a:noFill/>
        </p:spPr>
        <p:txBody>
          <a:bodyPr wrap="square" rtlCol="0">
            <a:spAutoFit/>
          </a:bodyPr>
          <a:lstStyle/>
          <a:p>
            <a:pPr algn="ctr"/>
            <a:r>
              <a:rPr lang="en-US"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Data Source</a:t>
            </a:r>
          </a:p>
        </p:txBody>
      </p:sp>
      <p:sp>
        <p:nvSpPr>
          <p:cNvPr id="31" name="Flowchart: Magnetic Disk 30"/>
          <p:cNvSpPr/>
          <p:nvPr/>
        </p:nvSpPr>
        <p:spPr>
          <a:xfrm>
            <a:off x="2836987" y="5369164"/>
            <a:ext cx="996462" cy="973015"/>
          </a:xfrm>
          <a:prstGeom prst="flowChartMagneticDisk">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3" name="Rounded Rectangle 32"/>
          <p:cNvSpPr/>
          <p:nvPr/>
        </p:nvSpPr>
        <p:spPr>
          <a:xfrm>
            <a:off x="3927231" y="1395047"/>
            <a:ext cx="4267200" cy="49236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Metadata</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4" name="Flowchart: Magnetic Disk 33"/>
          <p:cNvSpPr/>
          <p:nvPr/>
        </p:nvSpPr>
        <p:spPr>
          <a:xfrm>
            <a:off x="3923030" y="3470024"/>
            <a:ext cx="4267200" cy="949576"/>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Warehouse</a:t>
            </a:r>
          </a:p>
        </p:txBody>
      </p:sp>
      <p:sp>
        <p:nvSpPr>
          <p:cNvPr id="42" name="Rounded Rectangle 41"/>
          <p:cNvSpPr/>
          <p:nvPr/>
        </p:nvSpPr>
        <p:spPr>
          <a:xfrm>
            <a:off x="3927231" y="550979"/>
            <a:ext cx="4267200" cy="49236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Reports</a:t>
            </a:r>
          </a:p>
        </p:txBody>
      </p:sp>
      <p:cxnSp>
        <p:nvCxnSpPr>
          <p:cNvPr id="46" name="Straight Arrow Connector 45"/>
          <p:cNvCxnSpPr>
            <a:stCxn id="31" idx="1"/>
            <a:endCxn id="4" idx="3"/>
          </p:cNvCxnSpPr>
          <p:nvPr/>
        </p:nvCxnSpPr>
        <p:spPr>
          <a:xfrm rot="5400000" flipH="1" flipV="1">
            <a:off x="4545627" y="3853961"/>
            <a:ext cx="304794" cy="272561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1" idx="1"/>
            <a:endCxn id="4" idx="3"/>
          </p:cNvCxnSpPr>
          <p:nvPr/>
        </p:nvCxnSpPr>
        <p:spPr>
          <a:xfrm rot="5400000" flipH="1" flipV="1">
            <a:off x="5079023" y="4387363"/>
            <a:ext cx="304800" cy="1658815"/>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2" idx="1"/>
            <a:endCxn id="4" idx="3"/>
          </p:cNvCxnSpPr>
          <p:nvPr/>
        </p:nvCxnSpPr>
        <p:spPr>
          <a:xfrm rot="5400000" flipH="1" flipV="1">
            <a:off x="5635869" y="4944209"/>
            <a:ext cx="304800" cy="54512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3" idx="2"/>
            <a:endCxn id="4" idx="3"/>
          </p:cNvCxnSpPr>
          <p:nvPr/>
        </p:nvCxnSpPr>
        <p:spPr>
          <a:xfrm rot="16200000" flipV="1">
            <a:off x="6180993" y="4944208"/>
            <a:ext cx="304800" cy="54512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2"/>
          <p:cNvCxnSpPr>
            <a:stCxn id="26" idx="3"/>
            <a:endCxn id="4" idx="3"/>
          </p:cNvCxnSpPr>
          <p:nvPr/>
        </p:nvCxnSpPr>
        <p:spPr>
          <a:xfrm rot="16200000" flipV="1">
            <a:off x="6726118" y="4399083"/>
            <a:ext cx="304794" cy="163536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2"/>
          <p:cNvCxnSpPr>
            <a:stCxn id="29" idx="3"/>
            <a:endCxn id="4" idx="3"/>
          </p:cNvCxnSpPr>
          <p:nvPr/>
        </p:nvCxnSpPr>
        <p:spPr>
          <a:xfrm rot="16200000" flipV="1">
            <a:off x="7271241" y="3853960"/>
            <a:ext cx="304794" cy="272561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52"/>
          <p:cNvCxnSpPr>
            <a:stCxn id="34" idx="1"/>
            <a:endCxn id="7" idx="3"/>
          </p:cNvCxnSpPr>
          <p:nvPr/>
        </p:nvCxnSpPr>
        <p:spPr>
          <a:xfrm rot="16200000" flipV="1">
            <a:off x="5088650" y="2502044"/>
            <a:ext cx="304793" cy="163116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52"/>
          <p:cNvCxnSpPr>
            <a:stCxn id="34" idx="1"/>
            <a:endCxn id="8" idx="3"/>
          </p:cNvCxnSpPr>
          <p:nvPr/>
        </p:nvCxnSpPr>
        <p:spPr>
          <a:xfrm rot="16200000" flipV="1">
            <a:off x="5633773" y="3047167"/>
            <a:ext cx="304793" cy="540922"/>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52"/>
          <p:cNvCxnSpPr>
            <a:stCxn id="34" idx="1"/>
            <a:endCxn id="9" idx="3"/>
          </p:cNvCxnSpPr>
          <p:nvPr/>
        </p:nvCxnSpPr>
        <p:spPr>
          <a:xfrm rot="5400000" flipH="1" flipV="1">
            <a:off x="6178896" y="3042966"/>
            <a:ext cx="304793" cy="549324"/>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52"/>
          <p:cNvCxnSpPr>
            <a:stCxn id="34" idx="1"/>
            <a:endCxn id="10" idx="3"/>
          </p:cNvCxnSpPr>
          <p:nvPr/>
        </p:nvCxnSpPr>
        <p:spPr>
          <a:xfrm rot="5400000" flipH="1" flipV="1">
            <a:off x="6724018" y="2497842"/>
            <a:ext cx="304794" cy="1639570"/>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52"/>
          <p:cNvCxnSpPr>
            <a:stCxn id="33" idx="2"/>
            <a:endCxn id="7" idx="1"/>
          </p:cNvCxnSpPr>
          <p:nvPr/>
        </p:nvCxnSpPr>
        <p:spPr>
          <a:xfrm rot="5400000">
            <a:off x="5090746" y="1222131"/>
            <a:ext cx="304802" cy="1635369"/>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52"/>
          <p:cNvCxnSpPr>
            <a:stCxn id="33" idx="2"/>
            <a:endCxn id="8" idx="1"/>
          </p:cNvCxnSpPr>
          <p:nvPr/>
        </p:nvCxnSpPr>
        <p:spPr>
          <a:xfrm rot="5400000">
            <a:off x="5635869" y="1767254"/>
            <a:ext cx="304802" cy="545123"/>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52"/>
          <p:cNvCxnSpPr>
            <a:stCxn id="33" idx="2"/>
            <a:endCxn id="9" idx="1"/>
          </p:cNvCxnSpPr>
          <p:nvPr/>
        </p:nvCxnSpPr>
        <p:spPr>
          <a:xfrm rot="16200000" flipH="1">
            <a:off x="6180991" y="1767253"/>
            <a:ext cx="304802" cy="545123"/>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52"/>
          <p:cNvCxnSpPr>
            <a:stCxn id="33" idx="2"/>
            <a:endCxn id="10" idx="1"/>
          </p:cNvCxnSpPr>
          <p:nvPr/>
        </p:nvCxnSpPr>
        <p:spPr>
          <a:xfrm rot="16200000" flipH="1">
            <a:off x="6726115" y="1222129"/>
            <a:ext cx="304801" cy="1635369"/>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52"/>
          <p:cNvCxnSpPr>
            <a:stCxn id="33" idx="0"/>
            <a:endCxn id="42" idx="2"/>
          </p:cNvCxnSpPr>
          <p:nvPr/>
        </p:nvCxnSpPr>
        <p:spPr>
          <a:xfrm flipV="1">
            <a:off x="6060831" y="1043346"/>
            <a:ext cx="0" cy="3517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974733"/>
      </p:ext>
    </p:extLst>
  </p:cSld>
  <p:clrMapOvr>
    <a:masterClrMapping/>
  </p:clrMapOvr>
  <mc:AlternateContent xmlns:mc="http://schemas.openxmlformats.org/markup-compatibility/2006" xmlns:p14="http://schemas.microsoft.com/office/powerpoint/2010/main">
    <mc:Choice Requires="p14">
      <p:transition spd="slow" p14:dur="2000" advTm="0">
        <p:dissolve/>
      </p:transition>
    </mc:Choice>
    <mc:Fallback xmlns="">
      <p:transition spd="slow" advTm="0">
        <p:dissolv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p:cNvSpPr/>
          <p:nvPr/>
        </p:nvSpPr>
        <p:spPr>
          <a:xfrm>
            <a:off x="1629506" y="476543"/>
            <a:ext cx="8119891" cy="648874"/>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#5</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00" name="Rectangle 99"/>
          <p:cNvSpPr/>
          <p:nvPr/>
        </p:nvSpPr>
        <p:spPr>
          <a:xfrm>
            <a:off x="1629506" y="1312194"/>
            <a:ext cx="8119891" cy="648874"/>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#4</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9" name="Rectangle 98"/>
          <p:cNvSpPr/>
          <p:nvPr/>
        </p:nvSpPr>
        <p:spPr>
          <a:xfrm>
            <a:off x="1629506" y="2133595"/>
            <a:ext cx="8119891" cy="1078527"/>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#3</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8" name="Rectangle 97"/>
          <p:cNvSpPr/>
          <p:nvPr/>
        </p:nvSpPr>
        <p:spPr>
          <a:xfrm>
            <a:off x="1629507" y="3423132"/>
            <a:ext cx="8119891" cy="1688133"/>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#2</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7" name="Rectangle 96"/>
          <p:cNvSpPr/>
          <p:nvPr/>
        </p:nvSpPr>
        <p:spPr>
          <a:xfrm>
            <a:off x="1629508" y="5322272"/>
            <a:ext cx="8119891" cy="1078527"/>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#1</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Flowchart: Magnetic Disk 3"/>
          <p:cNvSpPr/>
          <p:nvPr/>
        </p:nvSpPr>
        <p:spPr>
          <a:xfrm>
            <a:off x="3927231" y="4091348"/>
            <a:ext cx="4267200" cy="973022"/>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Staging</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7" name="Flowchart: Magnetic Disk 6"/>
          <p:cNvSpPr/>
          <p:nvPr/>
        </p:nvSpPr>
        <p:spPr>
          <a:xfrm>
            <a:off x="3927231" y="2192216"/>
            <a:ext cx="996462" cy="973015"/>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Flowchart: Magnetic Disk 7"/>
          <p:cNvSpPr/>
          <p:nvPr/>
        </p:nvSpPr>
        <p:spPr>
          <a:xfrm>
            <a:off x="5017477" y="2192216"/>
            <a:ext cx="996462" cy="973015"/>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Flowchart: Magnetic Disk 8"/>
          <p:cNvSpPr/>
          <p:nvPr/>
        </p:nvSpPr>
        <p:spPr>
          <a:xfrm>
            <a:off x="6107723" y="2192216"/>
            <a:ext cx="996462" cy="973015"/>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Flowchart: Magnetic Disk 9"/>
          <p:cNvSpPr/>
          <p:nvPr/>
        </p:nvSpPr>
        <p:spPr>
          <a:xfrm>
            <a:off x="7197969" y="2192215"/>
            <a:ext cx="996462" cy="973015"/>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Flowchart: Magnetic Disk 10"/>
          <p:cNvSpPr/>
          <p:nvPr/>
        </p:nvSpPr>
        <p:spPr>
          <a:xfrm>
            <a:off x="3903785" y="5369170"/>
            <a:ext cx="996462" cy="973015"/>
          </a:xfrm>
          <a:prstGeom prst="flowChartMagneticDisk">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Flowchart: Magnetic Disk 11"/>
          <p:cNvSpPr/>
          <p:nvPr/>
        </p:nvSpPr>
        <p:spPr>
          <a:xfrm>
            <a:off x="5017477" y="5369170"/>
            <a:ext cx="996462" cy="973015"/>
          </a:xfrm>
          <a:prstGeom prst="flowChartMagneticDisk">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3" name="Folded Corner 12"/>
          <p:cNvSpPr/>
          <p:nvPr/>
        </p:nvSpPr>
        <p:spPr>
          <a:xfrm rot="10800000">
            <a:off x="6107723" y="5369170"/>
            <a:ext cx="996462" cy="973015"/>
          </a:xfrm>
          <a:prstGeom prst="foldedCorner">
            <a:avLst>
              <a:gd name="adj" fmla="val 34739"/>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smtClean="0">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TextBox 14"/>
          <p:cNvSpPr txBox="1"/>
          <p:nvPr/>
        </p:nvSpPr>
        <p:spPr>
          <a:xfrm>
            <a:off x="6107722" y="5638018"/>
            <a:ext cx="968816" cy="646331"/>
          </a:xfrm>
          <a:prstGeom prst="rect">
            <a:avLst/>
          </a:prstGeom>
          <a:noFill/>
        </p:spPr>
        <p:txBody>
          <a:bodyPr wrap="square" rtlCol="0">
            <a:spAutoFit/>
          </a:bodyPr>
          <a:lstStyle/>
          <a:p>
            <a:pPr algn="ctr"/>
            <a:r>
              <a:rPr lang="en-US"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Data Source</a:t>
            </a:r>
          </a:p>
        </p:txBody>
      </p:sp>
      <p:sp>
        <p:nvSpPr>
          <p:cNvPr id="25" name="Rectangle 24"/>
          <p:cNvSpPr/>
          <p:nvPr/>
        </p:nvSpPr>
        <p:spPr>
          <a:xfrm>
            <a:off x="7197968" y="5369167"/>
            <a:ext cx="996463" cy="973018"/>
          </a:xfrm>
          <a:prstGeom prst="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6" name="Isosceles Triangle 25"/>
          <p:cNvSpPr/>
          <p:nvPr/>
        </p:nvSpPr>
        <p:spPr>
          <a:xfrm rot="10800000">
            <a:off x="7197968" y="5369164"/>
            <a:ext cx="996462" cy="356773"/>
          </a:xfrm>
          <a:prstGeom prst="triangle">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7" name="TextBox 26"/>
          <p:cNvSpPr txBox="1"/>
          <p:nvPr/>
        </p:nvSpPr>
        <p:spPr>
          <a:xfrm>
            <a:off x="7221414" y="5638017"/>
            <a:ext cx="968816" cy="646331"/>
          </a:xfrm>
          <a:prstGeom prst="rect">
            <a:avLst/>
          </a:prstGeom>
          <a:noFill/>
        </p:spPr>
        <p:txBody>
          <a:bodyPr wrap="square" rtlCol="0">
            <a:spAutoFit/>
          </a:bodyPr>
          <a:lstStyle/>
          <a:p>
            <a:pPr algn="ctr"/>
            <a:r>
              <a:rPr lang="en-US"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Data Source</a:t>
            </a:r>
          </a:p>
        </p:txBody>
      </p:sp>
      <p:sp>
        <p:nvSpPr>
          <p:cNvPr id="28" name="Rectangle 27"/>
          <p:cNvSpPr/>
          <p:nvPr/>
        </p:nvSpPr>
        <p:spPr>
          <a:xfrm>
            <a:off x="8288213" y="5369167"/>
            <a:ext cx="996463" cy="973018"/>
          </a:xfrm>
          <a:prstGeom prst="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9" name="Isosceles Triangle 28"/>
          <p:cNvSpPr/>
          <p:nvPr/>
        </p:nvSpPr>
        <p:spPr>
          <a:xfrm rot="10800000">
            <a:off x="8288213" y="5369164"/>
            <a:ext cx="996462" cy="356773"/>
          </a:xfrm>
          <a:prstGeom prst="triangle">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0" name="TextBox 29"/>
          <p:cNvSpPr txBox="1"/>
          <p:nvPr/>
        </p:nvSpPr>
        <p:spPr>
          <a:xfrm>
            <a:off x="8311659" y="5638017"/>
            <a:ext cx="968816" cy="646331"/>
          </a:xfrm>
          <a:prstGeom prst="rect">
            <a:avLst/>
          </a:prstGeom>
          <a:noFill/>
        </p:spPr>
        <p:txBody>
          <a:bodyPr wrap="square" rtlCol="0">
            <a:spAutoFit/>
          </a:bodyPr>
          <a:lstStyle/>
          <a:p>
            <a:pPr algn="ctr"/>
            <a:r>
              <a:rPr lang="en-US"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Data Source</a:t>
            </a:r>
          </a:p>
        </p:txBody>
      </p:sp>
      <p:sp>
        <p:nvSpPr>
          <p:cNvPr id="31" name="Flowchart: Magnetic Disk 30"/>
          <p:cNvSpPr/>
          <p:nvPr/>
        </p:nvSpPr>
        <p:spPr>
          <a:xfrm>
            <a:off x="2836987" y="5369164"/>
            <a:ext cx="996462" cy="973015"/>
          </a:xfrm>
          <a:prstGeom prst="flowChartMagneticDisk">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3" name="Rounded Rectangle 32"/>
          <p:cNvSpPr/>
          <p:nvPr/>
        </p:nvSpPr>
        <p:spPr>
          <a:xfrm>
            <a:off x="3927231" y="1395047"/>
            <a:ext cx="4267200" cy="49236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Metadata</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4" name="Flowchart: Magnetic Disk 33"/>
          <p:cNvSpPr/>
          <p:nvPr/>
        </p:nvSpPr>
        <p:spPr>
          <a:xfrm>
            <a:off x="3923030" y="3470024"/>
            <a:ext cx="4267200" cy="949576"/>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Warehouse</a:t>
            </a:r>
          </a:p>
        </p:txBody>
      </p:sp>
      <p:sp>
        <p:nvSpPr>
          <p:cNvPr id="42" name="Rounded Rectangle 41"/>
          <p:cNvSpPr/>
          <p:nvPr/>
        </p:nvSpPr>
        <p:spPr>
          <a:xfrm>
            <a:off x="3927231" y="550979"/>
            <a:ext cx="4267200" cy="49236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Reports</a:t>
            </a:r>
          </a:p>
        </p:txBody>
      </p:sp>
      <p:cxnSp>
        <p:nvCxnSpPr>
          <p:cNvPr id="46" name="Straight Arrow Connector 45"/>
          <p:cNvCxnSpPr>
            <a:stCxn id="31" idx="1"/>
            <a:endCxn id="4" idx="3"/>
          </p:cNvCxnSpPr>
          <p:nvPr/>
        </p:nvCxnSpPr>
        <p:spPr>
          <a:xfrm rot="5400000" flipH="1" flipV="1">
            <a:off x="4545627" y="3853961"/>
            <a:ext cx="304794" cy="272561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1" idx="1"/>
            <a:endCxn id="4" idx="3"/>
          </p:cNvCxnSpPr>
          <p:nvPr/>
        </p:nvCxnSpPr>
        <p:spPr>
          <a:xfrm rot="5400000" flipH="1" flipV="1">
            <a:off x="5079023" y="4387363"/>
            <a:ext cx="304800" cy="1658815"/>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2" idx="1"/>
            <a:endCxn id="4" idx="3"/>
          </p:cNvCxnSpPr>
          <p:nvPr/>
        </p:nvCxnSpPr>
        <p:spPr>
          <a:xfrm rot="5400000" flipH="1" flipV="1">
            <a:off x="5635869" y="4944209"/>
            <a:ext cx="304800" cy="54512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3" idx="2"/>
            <a:endCxn id="4" idx="3"/>
          </p:cNvCxnSpPr>
          <p:nvPr/>
        </p:nvCxnSpPr>
        <p:spPr>
          <a:xfrm rot="16200000" flipV="1">
            <a:off x="6180993" y="4944208"/>
            <a:ext cx="304800" cy="54512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2"/>
          <p:cNvCxnSpPr>
            <a:stCxn id="26" idx="3"/>
            <a:endCxn id="4" idx="3"/>
          </p:cNvCxnSpPr>
          <p:nvPr/>
        </p:nvCxnSpPr>
        <p:spPr>
          <a:xfrm rot="16200000" flipV="1">
            <a:off x="6726118" y="4399083"/>
            <a:ext cx="304794" cy="163536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2"/>
          <p:cNvCxnSpPr>
            <a:stCxn id="29" idx="3"/>
            <a:endCxn id="4" idx="3"/>
          </p:cNvCxnSpPr>
          <p:nvPr/>
        </p:nvCxnSpPr>
        <p:spPr>
          <a:xfrm rot="16200000" flipV="1">
            <a:off x="7271241" y="3853960"/>
            <a:ext cx="304794" cy="272561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52"/>
          <p:cNvCxnSpPr>
            <a:stCxn id="34" idx="1"/>
            <a:endCxn id="7" idx="3"/>
          </p:cNvCxnSpPr>
          <p:nvPr/>
        </p:nvCxnSpPr>
        <p:spPr>
          <a:xfrm rot="16200000" flipV="1">
            <a:off x="5088650" y="2502044"/>
            <a:ext cx="304793" cy="163116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52"/>
          <p:cNvCxnSpPr>
            <a:stCxn id="34" idx="1"/>
            <a:endCxn id="8" idx="3"/>
          </p:cNvCxnSpPr>
          <p:nvPr/>
        </p:nvCxnSpPr>
        <p:spPr>
          <a:xfrm rot="16200000" flipV="1">
            <a:off x="5633773" y="3047167"/>
            <a:ext cx="304793" cy="540922"/>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52"/>
          <p:cNvCxnSpPr>
            <a:stCxn id="34" idx="1"/>
            <a:endCxn id="9" idx="3"/>
          </p:cNvCxnSpPr>
          <p:nvPr/>
        </p:nvCxnSpPr>
        <p:spPr>
          <a:xfrm rot="5400000" flipH="1" flipV="1">
            <a:off x="6178896" y="3042966"/>
            <a:ext cx="304793" cy="549324"/>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52"/>
          <p:cNvCxnSpPr>
            <a:stCxn id="34" idx="1"/>
            <a:endCxn id="10" idx="3"/>
          </p:cNvCxnSpPr>
          <p:nvPr/>
        </p:nvCxnSpPr>
        <p:spPr>
          <a:xfrm rot="5400000" flipH="1" flipV="1">
            <a:off x="6724018" y="2497842"/>
            <a:ext cx="304794" cy="1639570"/>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52"/>
          <p:cNvCxnSpPr>
            <a:stCxn id="33" idx="2"/>
            <a:endCxn id="7" idx="1"/>
          </p:cNvCxnSpPr>
          <p:nvPr/>
        </p:nvCxnSpPr>
        <p:spPr>
          <a:xfrm rot="5400000">
            <a:off x="5090746" y="1222131"/>
            <a:ext cx="304802" cy="1635369"/>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52"/>
          <p:cNvCxnSpPr>
            <a:stCxn id="33" idx="2"/>
            <a:endCxn id="8" idx="1"/>
          </p:cNvCxnSpPr>
          <p:nvPr/>
        </p:nvCxnSpPr>
        <p:spPr>
          <a:xfrm rot="5400000">
            <a:off x="5635869" y="1767254"/>
            <a:ext cx="304802" cy="545123"/>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52"/>
          <p:cNvCxnSpPr>
            <a:stCxn id="33" idx="2"/>
            <a:endCxn id="9" idx="1"/>
          </p:cNvCxnSpPr>
          <p:nvPr/>
        </p:nvCxnSpPr>
        <p:spPr>
          <a:xfrm rot="16200000" flipH="1">
            <a:off x="6180991" y="1767253"/>
            <a:ext cx="304802" cy="545123"/>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52"/>
          <p:cNvCxnSpPr>
            <a:stCxn id="33" idx="2"/>
            <a:endCxn id="10" idx="1"/>
          </p:cNvCxnSpPr>
          <p:nvPr/>
        </p:nvCxnSpPr>
        <p:spPr>
          <a:xfrm rot="16200000" flipH="1">
            <a:off x="6726115" y="1222129"/>
            <a:ext cx="304801" cy="1635369"/>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52"/>
          <p:cNvCxnSpPr>
            <a:stCxn id="33" idx="0"/>
            <a:endCxn id="42" idx="2"/>
          </p:cNvCxnSpPr>
          <p:nvPr/>
        </p:nvCxnSpPr>
        <p:spPr>
          <a:xfrm flipV="1">
            <a:off x="6060831" y="1043346"/>
            <a:ext cx="0" cy="3517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571279"/>
      </p:ext>
    </p:extLst>
  </p:cSld>
  <p:clrMapOvr>
    <a:masterClrMapping/>
  </p:clrMapOvr>
  <mc:AlternateContent xmlns:mc="http://schemas.openxmlformats.org/markup-compatibility/2006" xmlns:p14="http://schemas.microsoft.com/office/powerpoint/2010/main">
    <mc:Choice Requires="p14">
      <p:transition spd="slow" p14:dur="2000" advTm="0">
        <p:dissolve/>
      </p:transition>
    </mc:Choice>
    <mc:Fallback xmlns="">
      <p:transition spd="slow" advTm="0">
        <p:dissolv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p:cNvSpPr/>
          <p:nvPr/>
        </p:nvSpPr>
        <p:spPr>
          <a:xfrm>
            <a:off x="1629506" y="476543"/>
            <a:ext cx="8119891" cy="648874"/>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#5</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00" name="Rectangle 99"/>
          <p:cNvSpPr/>
          <p:nvPr/>
        </p:nvSpPr>
        <p:spPr>
          <a:xfrm>
            <a:off x="1629506" y="1312194"/>
            <a:ext cx="8119891" cy="648874"/>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#4</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9" name="Rectangle 98"/>
          <p:cNvSpPr/>
          <p:nvPr/>
        </p:nvSpPr>
        <p:spPr>
          <a:xfrm>
            <a:off x="1629506" y="2133595"/>
            <a:ext cx="8119891" cy="1078527"/>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#3</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8" name="Rectangle 97"/>
          <p:cNvSpPr/>
          <p:nvPr/>
        </p:nvSpPr>
        <p:spPr>
          <a:xfrm>
            <a:off x="1629507" y="3423132"/>
            <a:ext cx="8119891" cy="1688133"/>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#2</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7" name="Rectangle 96"/>
          <p:cNvSpPr/>
          <p:nvPr/>
        </p:nvSpPr>
        <p:spPr>
          <a:xfrm>
            <a:off x="1629508" y="5322272"/>
            <a:ext cx="8119891" cy="1078527"/>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#1</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Flowchart: Magnetic Disk 3"/>
          <p:cNvSpPr/>
          <p:nvPr/>
        </p:nvSpPr>
        <p:spPr>
          <a:xfrm>
            <a:off x="3927231" y="4091348"/>
            <a:ext cx="4267200" cy="973022"/>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Staging</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7" name="Flowchart: Magnetic Disk 6"/>
          <p:cNvSpPr/>
          <p:nvPr/>
        </p:nvSpPr>
        <p:spPr>
          <a:xfrm>
            <a:off x="3927231" y="2192216"/>
            <a:ext cx="996462" cy="973015"/>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Flowchart: Magnetic Disk 7"/>
          <p:cNvSpPr/>
          <p:nvPr/>
        </p:nvSpPr>
        <p:spPr>
          <a:xfrm>
            <a:off x="5017477" y="2192216"/>
            <a:ext cx="996462" cy="973015"/>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Flowchart: Magnetic Disk 8"/>
          <p:cNvSpPr/>
          <p:nvPr/>
        </p:nvSpPr>
        <p:spPr>
          <a:xfrm>
            <a:off x="6107723" y="2192216"/>
            <a:ext cx="996462" cy="973015"/>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Flowchart: Magnetic Disk 9"/>
          <p:cNvSpPr/>
          <p:nvPr/>
        </p:nvSpPr>
        <p:spPr>
          <a:xfrm>
            <a:off x="7197969" y="2192215"/>
            <a:ext cx="996462" cy="973015"/>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Flowchart: Magnetic Disk 10"/>
          <p:cNvSpPr/>
          <p:nvPr/>
        </p:nvSpPr>
        <p:spPr>
          <a:xfrm>
            <a:off x="3903785" y="5369170"/>
            <a:ext cx="996462" cy="973015"/>
          </a:xfrm>
          <a:prstGeom prst="flowChartMagneticDisk">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Flowchart: Magnetic Disk 11"/>
          <p:cNvSpPr/>
          <p:nvPr/>
        </p:nvSpPr>
        <p:spPr>
          <a:xfrm>
            <a:off x="5017477" y="5369170"/>
            <a:ext cx="996462" cy="973015"/>
          </a:xfrm>
          <a:prstGeom prst="flowChartMagneticDisk">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3" name="Folded Corner 12"/>
          <p:cNvSpPr/>
          <p:nvPr/>
        </p:nvSpPr>
        <p:spPr>
          <a:xfrm rot="10800000">
            <a:off x="6107723" y="5369170"/>
            <a:ext cx="996462" cy="973015"/>
          </a:xfrm>
          <a:prstGeom prst="foldedCorner">
            <a:avLst>
              <a:gd name="adj" fmla="val 34739"/>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smtClean="0">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TextBox 14"/>
          <p:cNvSpPr txBox="1"/>
          <p:nvPr/>
        </p:nvSpPr>
        <p:spPr>
          <a:xfrm>
            <a:off x="6107722" y="5638018"/>
            <a:ext cx="968816" cy="646331"/>
          </a:xfrm>
          <a:prstGeom prst="rect">
            <a:avLst/>
          </a:prstGeom>
          <a:noFill/>
        </p:spPr>
        <p:txBody>
          <a:bodyPr wrap="square" rtlCol="0">
            <a:spAutoFit/>
          </a:bodyPr>
          <a:lstStyle/>
          <a:p>
            <a:pPr algn="ctr"/>
            <a:r>
              <a:rPr lang="en-US"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Data Source</a:t>
            </a:r>
          </a:p>
        </p:txBody>
      </p:sp>
      <p:sp>
        <p:nvSpPr>
          <p:cNvPr id="25" name="Rectangle 24"/>
          <p:cNvSpPr/>
          <p:nvPr/>
        </p:nvSpPr>
        <p:spPr>
          <a:xfrm>
            <a:off x="7197968" y="5369167"/>
            <a:ext cx="996463" cy="973018"/>
          </a:xfrm>
          <a:prstGeom prst="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6" name="Isosceles Triangle 25"/>
          <p:cNvSpPr/>
          <p:nvPr/>
        </p:nvSpPr>
        <p:spPr>
          <a:xfrm rot="10800000">
            <a:off x="7197968" y="5369164"/>
            <a:ext cx="996462" cy="356773"/>
          </a:xfrm>
          <a:prstGeom prst="triangle">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7" name="TextBox 26"/>
          <p:cNvSpPr txBox="1"/>
          <p:nvPr/>
        </p:nvSpPr>
        <p:spPr>
          <a:xfrm>
            <a:off x="7221414" y="5638017"/>
            <a:ext cx="968816" cy="646331"/>
          </a:xfrm>
          <a:prstGeom prst="rect">
            <a:avLst/>
          </a:prstGeom>
          <a:noFill/>
        </p:spPr>
        <p:txBody>
          <a:bodyPr wrap="square" rtlCol="0">
            <a:spAutoFit/>
          </a:bodyPr>
          <a:lstStyle/>
          <a:p>
            <a:pPr algn="ctr"/>
            <a:r>
              <a:rPr lang="en-US"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Data Source</a:t>
            </a:r>
          </a:p>
        </p:txBody>
      </p:sp>
      <p:sp>
        <p:nvSpPr>
          <p:cNvPr id="28" name="Rectangle 27"/>
          <p:cNvSpPr/>
          <p:nvPr/>
        </p:nvSpPr>
        <p:spPr>
          <a:xfrm>
            <a:off x="8288213" y="5369167"/>
            <a:ext cx="996463" cy="973018"/>
          </a:xfrm>
          <a:prstGeom prst="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9" name="Isosceles Triangle 28"/>
          <p:cNvSpPr/>
          <p:nvPr/>
        </p:nvSpPr>
        <p:spPr>
          <a:xfrm rot="10800000">
            <a:off x="8288213" y="5369164"/>
            <a:ext cx="996462" cy="356773"/>
          </a:xfrm>
          <a:prstGeom prst="triangle">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0" name="TextBox 29"/>
          <p:cNvSpPr txBox="1"/>
          <p:nvPr/>
        </p:nvSpPr>
        <p:spPr>
          <a:xfrm>
            <a:off x="8311659" y="5638017"/>
            <a:ext cx="968816" cy="646331"/>
          </a:xfrm>
          <a:prstGeom prst="rect">
            <a:avLst/>
          </a:prstGeom>
          <a:noFill/>
        </p:spPr>
        <p:txBody>
          <a:bodyPr wrap="square" rtlCol="0">
            <a:spAutoFit/>
          </a:bodyPr>
          <a:lstStyle/>
          <a:p>
            <a:pPr algn="ctr"/>
            <a:r>
              <a:rPr lang="en-US"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Data Source</a:t>
            </a:r>
          </a:p>
        </p:txBody>
      </p:sp>
      <p:sp>
        <p:nvSpPr>
          <p:cNvPr id="31" name="Flowchart: Magnetic Disk 30"/>
          <p:cNvSpPr/>
          <p:nvPr/>
        </p:nvSpPr>
        <p:spPr>
          <a:xfrm>
            <a:off x="2836987" y="5369164"/>
            <a:ext cx="996462" cy="973015"/>
          </a:xfrm>
          <a:prstGeom prst="flowChartMagneticDisk">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3" name="Rounded Rectangle 32"/>
          <p:cNvSpPr/>
          <p:nvPr/>
        </p:nvSpPr>
        <p:spPr>
          <a:xfrm>
            <a:off x="3927231" y="1395047"/>
            <a:ext cx="4267200" cy="492367"/>
          </a:xfrm>
          <a:prstGeom prst="roundRect">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Metadata</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4" name="Flowchart: Magnetic Disk 33"/>
          <p:cNvSpPr/>
          <p:nvPr/>
        </p:nvSpPr>
        <p:spPr>
          <a:xfrm>
            <a:off x="3923030" y="3470024"/>
            <a:ext cx="4267200" cy="949576"/>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Warehouse</a:t>
            </a:r>
          </a:p>
        </p:txBody>
      </p:sp>
      <p:sp>
        <p:nvSpPr>
          <p:cNvPr id="42" name="Rounded Rectangle 41"/>
          <p:cNvSpPr/>
          <p:nvPr/>
        </p:nvSpPr>
        <p:spPr>
          <a:xfrm>
            <a:off x="3927231" y="550979"/>
            <a:ext cx="4267200" cy="49236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Reports</a:t>
            </a:r>
          </a:p>
        </p:txBody>
      </p:sp>
      <p:cxnSp>
        <p:nvCxnSpPr>
          <p:cNvPr id="46" name="Straight Arrow Connector 45"/>
          <p:cNvCxnSpPr>
            <a:stCxn id="31" idx="1"/>
            <a:endCxn id="4" idx="3"/>
          </p:cNvCxnSpPr>
          <p:nvPr/>
        </p:nvCxnSpPr>
        <p:spPr>
          <a:xfrm rot="5400000" flipH="1" flipV="1">
            <a:off x="4545627" y="3853961"/>
            <a:ext cx="304794" cy="272561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1" idx="1"/>
            <a:endCxn id="4" idx="3"/>
          </p:cNvCxnSpPr>
          <p:nvPr/>
        </p:nvCxnSpPr>
        <p:spPr>
          <a:xfrm rot="5400000" flipH="1" flipV="1">
            <a:off x="5079023" y="4387363"/>
            <a:ext cx="304800" cy="1658815"/>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2" idx="1"/>
            <a:endCxn id="4" idx="3"/>
          </p:cNvCxnSpPr>
          <p:nvPr/>
        </p:nvCxnSpPr>
        <p:spPr>
          <a:xfrm rot="5400000" flipH="1" flipV="1">
            <a:off x="5635869" y="4944209"/>
            <a:ext cx="304800" cy="54512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3" idx="2"/>
            <a:endCxn id="4" idx="3"/>
          </p:cNvCxnSpPr>
          <p:nvPr/>
        </p:nvCxnSpPr>
        <p:spPr>
          <a:xfrm rot="16200000" flipV="1">
            <a:off x="6180993" y="4944208"/>
            <a:ext cx="304800" cy="54512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2"/>
          <p:cNvCxnSpPr>
            <a:stCxn id="26" idx="3"/>
            <a:endCxn id="4" idx="3"/>
          </p:cNvCxnSpPr>
          <p:nvPr/>
        </p:nvCxnSpPr>
        <p:spPr>
          <a:xfrm rot="16200000" flipV="1">
            <a:off x="6726118" y="4399083"/>
            <a:ext cx="304794" cy="163536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2"/>
          <p:cNvCxnSpPr>
            <a:stCxn id="29" idx="3"/>
            <a:endCxn id="4" idx="3"/>
          </p:cNvCxnSpPr>
          <p:nvPr/>
        </p:nvCxnSpPr>
        <p:spPr>
          <a:xfrm rot="16200000" flipV="1">
            <a:off x="7271241" y="3853960"/>
            <a:ext cx="304794" cy="272561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52"/>
          <p:cNvCxnSpPr>
            <a:stCxn id="34" idx="1"/>
            <a:endCxn id="7" idx="3"/>
          </p:cNvCxnSpPr>
          <p:nvPr/>
        </p:nvCxnSpPr>
        <p:spPr>
          <a:xfrm rot="16200000" flipV="1">
            <a:off x="5088650" y="2502044"/>
            <a:ext cx="304793" cy="163116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52"/>
          <p:cNvCxnSpPr>
            <a:stCxn id="34" idx="1"/>
            <a:endCxn id="8" idx="3"/>
          </p:cNvCxnSpPr>
          <p:nvPr/>
        </p:nvCxnSpPr>
        <p:spPr>
          <a:xfrm rot="16200000" flipV="1">
            <a:off x="5633773" y="3047167"/>
            <a:ext cx="304793" cy="540922"/>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52"/>
          <p:cNvCxnSpPr>
            <a:stCxn id="34" idx="1"/>
            <a:endCxn id="9" idx="3"/>
          </p:cNvCxnSpPr>
          <p:nvPr/>
        </p:nvCxnSpPr>
        <p:spPr>
          <a:xfrm rot="5400000" flipH="1" flipV="1">
            <a:off x="6178896" y="3042966"/>
            <a:ext cx="304793" cy="549324"/>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52"/>
          <p:cNvCxnSpPr>
            <a:stCxn id="34" idx="1"/>
            <a:endCxn id="10" idx="3"/>
          </p:cNvCxnSpPr>
          <p:nvPr/>
        </p:nvCxnSpPr>
        <p:spPr>
          <a:xfrm rot="5400000" flipH="1" flipV="1">
            <a:off x="6724018" y="2497842"/>
            <a:ext cx="304794" cy="1639570"/>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52"/>
          <p:cNvCxnSpPr>
            <a:stCxn id="33" idx="2"/>
            <a:endCxn id="7" idx="1"/>
          </p:cNvCxnSpPr>
          <p:nvPr/>
        </p:nvCxnSpPr>
        <p:spPr>
          <a:xfrm rot="5400000">
            <a:off x="5090746" y="1222131"/>
            <a:ext cx="304802" cy="1635369"/>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52"/>
          <p:cNvCxnSpPr>
            <a:stCxn id="33" idx="2"/>
            <a:endCxn id="8" idx="1"/>
          </p:cNvCxnSpPr>
          <p:nvPr/>
        </p:nvCxnSpPr>
        <p:spPr>
          <a:xfrm rot="5400000">
            <a:off x="5635869" y="1767254"/>
            <a:ext cx="304802" cy="545123"/>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52"/>
          <p:cNvCxnSpPr>
            <a:stCxn id="33" idx="2"/>
            <a:endCxn id="9" idx="1"/>
          </p:cNvCxnSpPr>
          <p:nvPr/>
        </p:nvCxnSpPr>
        <p:spPr>
          <a:xfrm rot="16200000" flipH="1">
            <a:off x="6180991" y="1767253"/>
            <a:ext cx="304802" cy="545123"/>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52"/>
          <p:cNvCxnSpPr>
            <a:stCxn id="33" idx="2"/>
            <a:endCxn id="10" idx="1"/>
          </p:cNvCxnSpPr>
          <p:nvPr/>
        </p:nvCxnSpPr>
        <p:spPr>
          <a:xfrm rot="16200000" flipH="1">
            <a:off x="6726115" y="1222129"/>
            <a:ext cx="304801" cy="1635369"/>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52"/>
          <p:cNvCxnSpPr>
            <a:stCxn id="33" idx="0"/>
            <a:endCxn id="42" idx="2"/>
          </p:cNvCxnSpPr>
          <p:nvPr/>
        </p:nvCxnSpPr>
        <p:spPr>
          <a:xfrm flipV="1">
            <a:off x="6060831" y="1043346"/>
            <a:ext cx="0" cy="3517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666855"/>
      </p:ext>
    </p:extLst>
  </p:cSld>
  <p:clrMapOvr>
    <a:masterClrMapping/>
  </p:clrMapOvr>
  <mc:AlternateContent xmlns:mc="http://schemas.openxmlformats.org/markup-compatibility/2006" xmlns:p14="http://schemas.microsoft.com/office/powerpoint/2010/main">
    <mc:Choice Requires="p14">
      <p:transition spd="slow" p14:dur="2000" advTm="0">
        <p:dissolve/>
      </p:transition>
    </mc:Choice>
    <mc:Fallback xmlns="">
      <p:transition spd="slow" advTm="0">
        <p:dissolv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p:cNvSpPr/>
          <p:nvPr/>
        </p:nvSpPr>
        <p:spPr>
          <a:xfrm>
            <a:off x="1629506" y="476543"/>
            <a:ext cx="8119891" cy="648874"/>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#5</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00" name="Rectangle 99"/>
          <p:cNvSpPr/>
          <p:nvPr/>
        </p:nvSpPr>
        <p:spPr>
          <a:xfrm>
            <a:off x="1629506" y="1312194"/>
            <a:ext cx="8119891" cy="648874"/>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#4</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9" name="Rectangle 98"/>
          <p:cNvSpPr/>
          <p:nvPr/>
        </p:nvSpPr>
        <p:spPr>
          <a:xfrm>
            <a:off x="1629506" y="2133595"/>
            <a:ext cx="8119891" cy="1078527"/>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#3</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8" name="Rectangle 97"/>
          <p:cNvSpPr/>
          <p:nvPr/>
        </p:nvSpPr>
        <p:spPr>
          <a:xfrm>
            <a:off x="1629507" y="3423132"/>
            <a:ext cx="8119891" cy="1688133"/>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#2</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7" name="Rectangle 96"/>
          <p:cNvSpPr/>
          <p:nvPr/>
        </p:nvSpPr>
        <p:spPr>
          <a:xfrm>
            <a:off x="1629508" y="5322272"/>
            <a:ext cx="8119891" cy="1078527"/>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#1</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Flowchart: Magnetic Disk 3"/>
          <p:cNvSpPr/>
          <p:nvPr/>
        </p:nvSpPr>
        <p:spPr>
          <a:xfrm>
            <a:off x="3927231" y="4091348"/>
            <a:ext cx="4267200" cy="973022"/>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Staging</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7" name="Flowchart: Magnetic Disk 6"/>
          <p:cNvSpPr/>
          <p:nvPr/>
        </p:nvSpPr>
        <p:spPr>
          <a:xfrm>
            <a:off x="3927231" y="2192216"/>
            <a:ext cx="996462" cy="973015"/>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Flowchart: Magnetic Disk 7"/>
          <p:cNvSpPr/>
          <p:nvPr/>
        </p:nvSpPr>
        <p:spPr>
          <a:xfrm>
            <a:off x="5017477" y="2192216"/>
            <a:ext cx="996462" cy="973015"/>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Flowchart: Magnetic Disk 8"/>
          <p:cNvSpPr/>
          <p:nvPr/>
        </p:nvSpPr>
        <p:spPr>
          <a:xfrm>
            <a:off x="6107723" y="2192216"/>
            <a:ext cx="996462" cy="973015"/>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Flowchart: Magnetic Disk 9"/>
          <p:cNvSpPr/>
          <p:nvPr/>
        </p:nvSpPr>
        <p:spPr>
          <a:xfrm>
            <a:off x="7197969" y="2192215"/>
            <a:ext cx="996462" cy="973015"/>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Flowchart: Magnetic Disk 10"/>
          <p:cNvSpPr/>
          <p:nvPr/>
        </p:nvSpPr>
        <p:spPr>
          <a:xfrm>
            <a:off x="3903785" y="5369170"/>
            <a:ext cx="996462" cy="973015"/>
          </a:xfrm>
          <a:prstGeom prst="flowChartMagneticDisk">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Flowchart: Magnetic Disk 11"/>
          <p:cNvSpPr/>
          <p:nvPr/>
        </p:nvSpPr>
        <p:spPr>
          <a:xfrm>
            <a:off x="5017477" y="5369170"/>
            <a:ext cx="996462" cy="973015"/>
          </a:xfrm>
          <a:prstGeom prst="flowChartMagneticDisk">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3" name="Folded Corner 12"/>
          <p:cNvSpPr/>
          <p:nvPr/>
        </p:nvSpPr>
        <p:spPr>
          <a:xfrm rot="10800000">
            <a:off x="6107723" y="5369170"/>
            <a:ext cx="996462" cy="973015"/>
          </a:xfrm>
          <a:prstGeom prst="foldedCorner">
            <a:avLst>
              <a:gd name="adj" fmla="val 34739"/>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smtClean="0">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TextBox 14"/>
          <p:cNvSpPr txBox="1"/>
          <p:nvPr/>
        </p:nvSpPr>
        <p:spPr>
          <a:xfrm>
            <a:off x="6107722" y="5638018"/>
            <a:ext cx="968816" cy="646331"/>
          </a:xfrm>
          <a:prstGeom prst="rect">
            <a:avLst/>
          </a:prstGeom>
          <a:noFill/>
        </p:spPr>
        <p:txBody>
          <a:bodyPr wrap="square" rtlCol="0">
            <a:spAutoFit/>
          </a:bodyPr>
          <a:lstStyle/>
          <a:p>
            <a:pPr algn="ctr"/>
            <a:r>
              <a:rPr lang="en-US"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Data Source</a:t>
            </a:r>
          </a:p>
        </p:txBody>
      </p:sp>
      <p:sp>
        <p:nvSpPr>
          <p:cNvPr id="25" name="Rectangle 24"/>
          <p:cNvSpPr/>
          <p:nvPr/>
        </p:nvSpPr>
        <p:spPr>
          <a:xfrm>
            <a:off x="7197968" y="5369167"/>
            <a:ext cx="996463" cy="973018"/>
          </a:xfrm>
          <a:prstGeom prst="rect">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6" name="Isosceles Triangle 25"/>
          <p:cNvSpPr/>
          <p:nvPr/>
        </p:nvSpPr>
        <p:spPr>
          <a:xfrm rot="10800000">
            <a:off x="7197968" y="5369164"/>
            <a:ext cx="996462" cy="356773"/>
          </a:xfrm>
          <a:prstGeom prst="triangle">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7" name="TextBox 26"/>
          <p:cNvSpPr txBox="1"/>
          <p:nvPr/>
        </p:nvSpPr>
        <p:spPr>
          <a:xfrm>
            <a:off x="7221414" y="5638017"/>
            <a:ext cx="968816" cy="646331"/>
          </a:xfrm>
          <a:prstGeom prst="rect">
            <a:avLst/>
          </a:prstGeom>
          <a:noFill/>
        </p:spPr>
        <p:txBody>
          <a:bodyPr wrap="square" rtlCol="0">
            <a:spAutoFit/>
          </a:bodyPr>
          <a:lstStyle/>
          <a:p>
            <a:pPr algn="ctr"/>
            <a:r>
              <a:rPr lang="en-US"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Data Source</a:t>
            </a:r>
          </a:p>
        </p:txBody>
      </p:sp>
      <p:sp>
        <p:nvSpPr>
          <p:cNvPr id="28" name="Rectangle 27"/>
          <p:cNvSpPr/>
          <p:nvPr/>
        </p:nvSpPr>
        <p:spPr>
          <a:xfrm>
            <a:off x="8288213" y="5369167"/>
            <a:ext cx="996463" cy="973018"/>
          </a:xfrm>
          <a:prstGeom prst="rect">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9" name="Isosceles Triangle 28"/>
          <p:cNvSpPr/>
          <p:nvPr/>
        </p:nvSpPr>
        <p:spPr>
          <a:xfrm rot="10800000">
            <a:off x="8288213" y="5369164"/>
            <a:ext cx="996462" cy="356773"/>
          </a:xfrm>
          <a:prstGeom prst="triangle">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0" name="TextBox 29"/>
          <p:cNvSpPr txBox="1"/>
          <p:nvPr/>
        </p:nvSpPr>
        <p:spPr>
          <a:xfrm>
            <a:off x="8311659" y="5638017"/>
            <a:ext cx="968816" cy="646331"/>
          </a:xfrm>
          <a:prstGeom prst="rect">
            <a:avLst/>
          </a:prstGeom>
          <a:noFill/>
        </p:spPr>
        <p:txBody>
          <a:bodyPr wrap="square" rtlCol="0">
            <a:spAutoFit/>
          </a:bodyPr>
          <a:lstStyle/>
          <a:p>
            <a:pPr algn="ctr"/>
            <a:r>
              <a:rPr lang="en-US"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Data Source</a:t>
            </a:r>
          </a:p>
        </p:txBody>
      </p:sp>
      <p:sp>
        <p:nvSpPr>
          <p:cNvPr id="31" name="Flowchart: Magnetic Disk 30"/>
          <p:cNvSpPr/>
          <p:nvPr/>
        </p:nvSpPr>
        <p:spPr>
          <a:xfrm>
            <a:off x="2836987" y="5369164"/>
            <a:ext cx="996462" cy="973015"/>
          </a:xfrm>
          <a:prstGeom prst="flowChartMagneticDisk">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3" name="Rounded Rectangle 32"/>
          <p:cNvSpPr/>
          <p:nvPr/>
        </p:nvSpPr>
        <p:spPr>
          <a:xfrm>
            <a:off x="3927231" y="1395047"/>
            <a:ext cx="4267200" cy="492367"/>
          </a:xfrm>
          <a:prstGeom prst="roundRect">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Metadata</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4" name="Flowchart: Magnetic Disk 33"/>
          <p:cNvSpPr/>
          <p:nvPr/>
        </p:nvSpPr>
        <p:spPr>
          <a:xfrm>
            <a:off x="3923030" y="3470024"/>
            <a:ext cx="4267200" cy="949576"/>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Warehouse</a:t>
            </a:r>
          </a:p>
        </p:txBody>
      </p:sp>
      <p:sp>
        <p:nvSpPr>
          <p:cNvPr id="42" name="Rounded Rectangle 41"/>
          <p:cNvSpPr/>
          <p:nvPr/>
        </p:nvSpPr>
        <p:spPr>
          <a:xfrm>
            <a:off x="3927231" y="550979"/>
            <a:ext cx="4267200" cy="492367"/>
          </a:xfrm>
          <a:prstGeom prst="roundRect">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Reports</a:t>
            </a:r>
          </a:p>
        </p:txBody>
      </p:sp>
      <p:cxnSp>
        <p:nvCxnSpPr>
          <p:cNvPr id="46" name="Straight Arrow Connector 45"/>
          <p:cNvCxnSpPr>
            <a:stCxn id="31" idx="1"/>
            <a:endCxn id="4" idx="3"/>
          </p:cNvCxnSpPr>
          <p:nvPr/>
        </p:nvCxnSpPr>
        <p:spPr>
          <a:xfrm rot="5400000" flipH="1" flipV="1">
            <a:off x="4545627" y="3853961"/>
            <a:ext cx="304794" cy="272561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1" idx="1"/>
            <a:endCxn id="4" idx="3"/>
          </p:cNvCxnSpPr>
          <p:nvPr/>
        </p:nvCxnSpPr>
        <p:spPr>
          <a:xfrm rot="5400000" flipH="1" flipV="1">
            <a:off x="5079023" y="4387363"/>
            <a:ext cx="304800" cy="1658815"/>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2" idx="1"/>
            <a:endCxn id="4" idx="3"/>
          </p:cNvCxnSpPr>
          <p:nvPr/>
        </p:nvCxnSpPr>
        <p:spPr>
          <a:xfrm rot="5400000" flipH="1" flipV="1">
            <a:off x="5635869" y="4944209"/>
            <a:ext cx="304800" cy="54512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3" idx="2"/>
            <a:endCxn id="4" idx="3"/>
          </p:cNvCxnSpPr>
          <p:nvPr/>
        </p:nvCxnSpPr>
        <p:spPr>
          <a:xfrm rot="16200000" flipV="1">
            <a:off x="6180993" y="4944208"/>
            <a:ext cx="304800" cy="54512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2"/>
          <p:cNvCxnSpPr>
            <a:stCxn id="26" idx="3"/>
            <a:endCxn id="4" idx="3"/>
          </p:cNvCxnSpPr>
          <p:nvPr/>
        </p:nvCxnSpPr>
        <p:spPr>
          <a:xfrm rot="16200000" flipV="1">
            <a:off x="6726118" y="4399083"/>
            <a:ext cx="304794" cy="163536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2"/>
          <p:cNvCxnSpPr>
            <a:stCxn id="29" idx="3"/>
            <a:endCxn id="4" idx="3"/>
          </p:cNvCxnSpPr>
          <p:nvPr/>
        </p:nvCxnSpPr>
        <p:spPr>
          <a:xfrm rot="16200000" flipV="1">
            <a:off x="7271241" y="3853960"/>
            <a:ext cx="304794" cy="272561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52"/>
          <p:cNvCxnSpPr>
            <a:stCxn id="34" idx="1"/>
            <a:endCxn id="7" idx="3"/>
          </p:cNvCxnSpPr>
          <p:nvPr/>
        </p:nvCxnSpPr>
        <p:spPr>
          <a:xfrm rot="16200000" flipV="1">
            <a:off x="5088650" y="2502044"/>
            <a:ext cx="304793" cy="163116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52"/>
          <p:cNvCxnSpPr>
            <a:stCxn id="34" idx="1"/>
            <a:endCxn id="8" idx="3"/>
          </p:cNvCxnSpPr>
          <p:nvPr/>
        </p:nvCxnSpPr>
        <p:spPr>
          <a:xfrm rot="16200000" flipV="1">
            <a:off x="5633773" y="3047167"/>
            <a:ext cx="304793" cy="540922"/>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52"/>
          <p:cNvCxnSpPr>
            <a:stCxn id="34" idx="1"/>
            <a:endCxn id="9" idx="3"/>
          </p:cNvCxnSpPr>
          <p:nvPr/>
        </p:nvCxnSpPr>
        <p:spPr>
          <a:xfrm rot="5400000" flipH="1" flipV="1">
            <a:off x="6178896" y="3042966"/>
            <a:ext cx="304793" cy="549324"/>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52"/>
          <p:cNvCxnSpPr>
            <a:stCxn id="34" idx="1"/>
            <a:endCxn id="10" idx="3"/>
          </p:cNvCxnSpPr>
          <p:nvPr/>
        </p:nvCxnSpPr>
        <p:spPr>
          <a:xfrm rot="5400000" flipH="1" flipV="1">
            <a:off x="6724018" y="2497842"/>
            <a:ext cx="304794" cy="1639570"/>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52"/>
          <p:cNvCxnSpPr>
            <a:stCxn id="33" idx="2"/>
            <a:endCxn id="7" idx="1"/>
          </p:cNvCxnSpPr>
          <p:nvPr/>
        </p:nvCxnSpPr>
        <p:spPr>
          <a:xfrm rot="5400000">
            <a:off x="5090746" y="1222131"/>
            <a:ext cx="304802" cy="1635369"/>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52"/>
          <p:cNvCxnSpPr>
            <a:stCxn id="33" idx="2"/>
            <a:endCxn id="8" idx="1"/>
          </p:cNvCxnSpPr>
          <p:nvPr/>
        </p:nvCxnSpPr>
        <p:spPr>
          <a:xfrm rot="5400000">
            <a:off x="5635869" y="1767254"/>
            <a:ext cx="304802" cy="545123"/>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52"/>
          <p:cNvCxnSpPr>
            <a:stCxn id="33" idx="2"/>
            <a:endCxn id="9" idx="1"/>
          </p:cNvCxnSpPr>
          <p:nvPr/>
        </p:nvCxnSpPr>
        <p:spPr>
          <a:xfrm rot="16200000" flipH="1">
            <a:off x="6180991" y="1767253"/>
            <a:ext cx="304802" cy="545123"/>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52"/>
          <p:cNvCxnSpPr>
            <a:stCxn id="33" idx="2"/>
            <a:endCxn id="10" idx="1"/>
          </p:cNvCxnSpPr>
          <p:nvPr/>
        </p:nvCxnSpPr>
        <p:spPr>
          <a:xfrm rot="16200000" flipH="1">
            <a:off x="6726115" y="1222129"/>
            <a:ext cx="304801" cy="1635369"/>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52"/>
          <p:cNvCxnSpPr>
            <a:stCxn id="33" idx="0"/>
            <a:endCxn id="42" idx="2"/>
          </p:cNvCxnSpPr>
          <p:nvPr/>
        </p:nvCxnSpPr>
        <p:spPr>
          <a:xfrm flipV="1">
            <a:off x="6060831" y="1043346"/>
            <a:ext cx="0" cy="3517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696434"/>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dissolv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4410694" y="1"/>
            <a:ext cx="1584000" cy="6400799"/>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#2</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43" name="Rectangle 42"/>
          <p:cNvSpPr/>
          <p:nvPr/>
        </p:nvSpPr>
        <p:spPr>
          <a:xfrm>
            <a:off x="6078187" y="5860"/>
            <a:ext cx="1584000" cy="6394940"/>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#3</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44" name="Rectangle 43"/>
          <p:cNvSpPr/>
          <p:nvPr/>
        </p:nvSpPr>
        <p:spPr>
          <a:xfrm>
            <a:off x="7779921" y="0"/>
            <a:ext cx="1584000" cy="6400800"/>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#4</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7" name="Rectangle 96"/>
          <p:cNvSpPr/>
          <p:nvPr/>
        </p:nvSpPr>
        <p:spPr>
          <a:xfrm>
            <a:off x="2743201" y="1"/>
            <a:ext cx="1584000" cy="6400800"/>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#1</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Flowchart: Magnetic Disk 3"/>
          <p:cNvSpPr/>
          <p:nvPr/>
        </p:nvSpPr>
        <p:spPr>
          <a:xfrm>
            <a:off x="3927231" y="4091348"/>
            <a:ext cx="4267200" cy="973022"/>
          </a:xfrm>
          <a:prstGeom prst="flowChartMagneticDisk">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Staging</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7" name="Flowchart: Magnetic Disk 6"/>
          <p:cNvSpPr/>
          <p:nvPr/>
        </p:nvSpPr>
        <p:spPr>
          <a:xfrm>
            <a:off x="3927231" y="2192216"/>
            <a:ext cx="996462" cy="973015"/>
          </a:xfrm>
          <a:prstGeom prst="flowChartMagneticDisk">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Flowchart: Magnetic Disk 7"/>
          <p:cNvSpPr/>
          <p:nvPr/>
        </p:nvSpPr>
        <p:spPr>
          <a:xfrm>
            <a:off x="5017477" y="2192216"/>
            <a:ext cx="996462" cy="973015"/>
          </a:xfrm>
          <a:prstGeom prst="flowChartMagneticDisk">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Flowchart: Magnetic Disk 8"/>
          <p:cNvSpPr/>
          <p:nvPr/>
        </p:nvSpPr>
        <p:spPr>
          <a:xfrm>
            <a:off x="6107723" y="2192216"/>
            <a:ext cx="996462" cy="973015"/>
          </a:xfrm>
          <a:prstGeom prst="flowChartMagneticDisk">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Flowchart: Magnetic Disk 9"/>
          <p:cNvSpPr/>
          <p:nvPr/>
        </p:nvSpPr>
        <p:spPr>
          <a:xfrm>
            <a:off x="7197969" y="2192215"/>
            <a:ext cx="996462" cy="973015"/>
          </a:xfrm>
          <a:prstGeom prst="flowChartMagneticDisk">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Flowchart: Magnetic Disk 10"/>
          <p:cNvSpPr/>
          <p:nvPr/>
        </p:nvSpPr>
        <p:spPr>
          <a:xfrm>
            <a:off x="3903785" y="5369170"/>
            <a:ext cx="996462" cy="973015"/>
          </a:xfrm>
          <a:prstGeom prst="flowChartMagneticDisk">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Flowchart: Magnetic Disk 11"/>
          <p:cNvSpPr/>
          <p:nvPr/>
        </p:nvSpPr>
        <p:spPr>
          <a:xfrm>
            <a:off x="5017477" y="5369170"/>
            <a:ext cx="996462" cy="973015"/>
          </a:xfrm>
          <a:prstGeom prst="flowChartMagneticDisk">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3" name="Folded Corner 12"/>
          <p:cNvSpPr/>
          <p:nvPr/>
        </p:nvSpPr>
        <p:spPr>
          <a:xfrm rot="10800000">
            <a:off x="6107723" y="5369170"/>
            <a:ext cx="996462" cy="973015"/>
          </a:xfrm>
          <a:prstGeom prst="foldedCorner">
            <a:avLst>
              <a:gd name="adj" fmla="val 34739"/>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smtClean="0">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TextBox 14"/>
          <p:cNvSpPr txBox="1"/>
          <p:nvPr/>
        </p:nvSpPr>
        <p:spPr>
          <a:xfrm>
            <a:off x="6107722" y="5638018"/>
            <a:ext cx="968816" cy="646331"/>
          </a:xfrm>
          <a:prstGeom prst="rect">
            <a:avLst/>
          </a:prstGeom>
          <a:noFill/>
        </p:spPr>
        <p:txBody>
          <a:bodyPr wrap="square" rtlCol="0">
            <a:spAutoFit/>
          </a:bodyPr>
          <a:lstStyle/>
          <a:p>
            <a:pPr algn="ctr"/>
            <a:r>
              <a:rPr lang="en-US"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Data Source</a:t>
            </a:r>
          </a:p>
        </p:txBody>
      </p:sp>
      <p:sp>
        <p:nvSpPr>
          <p:cNvPr id="25" name="Rectangle 24"/>
          <p:cNvSpPr/>
          <p:nvPr/>
        </p:nvSpPr>
        <p:spPr>
          <a:xfrm>
            <a:off x="7197968" y="5369167"/>
            <a:ext cx="996463" cy="9730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6" name="Isosceles Triangle 25"/>
          <p:cNvSpPr/>
          <p:nvPr/>
        </p:nvSpPr>
        <p:spPr>
          <a:xfrm rot="10800000">
            <a:off x="7197968" y="5369164"/>
            <a:ext cx="996462" cy="356773"/>
          </a:xfrm>
          <a:prstGeom prst="triangl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7" name="TextBox 26"/>
          <p:cNvSpPr txBox="1"/>
          <p:nvPr/>
        </p:nvSpPr>
        <p:spPr>
          <a:xfrm>
            <a:off x="7221414" y="5638017"/>
            <a:ext cx="968816" cy="646331"/>
          </a:xfrm>
          <a:prstGeom prst="rect">
            <a:avLst/>
          </a:prstGeom>
          <a:noFill/>
        </p:spPr>
        <p:txBody>
          <a:bodyPr wrap="square" rtlCol="0">
            <a:spAutoFit/>
          </a:bodyPr>
          <a:lstStyle/>
          <a:p>
            <a:pPr algn="ctr"/>
            <a:r>
              <a:rPr lang="en-US"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Data Source</a:t>
            </a:r>
          </a:p>
        </p:txBody>
      </p:sp>
      <p:sp>
        <p:nvSpPr>
          <p:cNvPr id="28" name="Rectangle 27"/>
          <p:cNvSpPr/>
          <p:nvPr/>
        </p:nvSpPr>
        <p:spPr>
          <a:xfrm>
            <a:off x="8288213" y="5369167"/>
            <a:ext cx="996463" cy="9730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9" name="Isosceles Triangle 28"/>
          <p:cNvSpPr/>
          <p:nvPr/>
        </p:nvSpPr>
        <p:spPr>
          <a:xfrm rot="10800000">
            <a:off x="8288213" y="5369164"/>
            <a:ext cx="996462" cy="356773"/>
          </a:xfrm>
          <a:prstGeom prst="triangl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0" name="TextBox 29"/>
          <p:cNvSpPr txBox="1"/>
          <p:nvPr/>
        </p:nvSpPr>
        <p:spPr>
          <a:xfrm>
            <a:off x="8311659" y="5638017"/>
            <a:ext cx="968816" cy="646331"/>
          </a:xfrm>
          <a:prstGeom prst="rect">
            <a:avLst/>
          </a:prstGeom>
          <a:noFill/>
        </p:spPr>
        <p:txBody>
          <a:bodyPr wrap="square" rtlCol="0">
            <a:spAutoFit/>
          </a:bodyPr>
          <a:lstStyle/>
          <a:p>
            <a:pPr algn="ctr"/>
            <a:r>
              <a:rPr lang="en-US"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Data Source</a:t>
            </a:r>
          </a:p>
        </p:txBody>
      </p:sp>
      <p:sp>
        <p:nvSpPr>
          <p:cNvPr id="31" name="Flowchart: Magnetic Disk 30"/>
          <p:cNvSpPr/>
          <p:nvPr/>
        </p:nvSpPr>
        <p:spPr>
          <a:xfrm>
            <a:off x="2836987" y="5369164"/>
            <a:ext cx="996462" cy="973015"/>
          </a:xfrm>
          <a:prstGeom prst="flowChartMagneticDisk">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3" name="Rounded Rectangle 32"/>
          <p:cNvSpPr/>
          <p:nvPr/>
        </p:nvSpPr>
        <p:spPr>
          <a:xfrm>
            <a:off x="3927231" y="1395047"/>
            <a:ext cx="4267200" cy="49236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Metadata</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4" name="Flowchart: Magnetic Disk 33"/>
          <p:cNvSpPr/>
          <p:nvPr/>
        </p:nvSpPr>
        <p:spPr>
          <a:xfrm>
            <a:off x="3923030" y="3470024"/>
            <a:ext cx="4267200" cy="949576"/>
          </a:xfrm>
          <a:prstGeom prst="flowChartMagneticDisk">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Warehouse</a:t>
            </a:r>
          </a:p>
        </p:txBody>
      </p:sp>
      <p:sp>
        <p:nvSpPr>
          <p:cNvPr id="42" name="Rounded Rectangle 41"/>
          <p:cNvSpPr/>
          <p:nvPr/>
        </p:nvSpPr>
        <p:spPr>
          <a:xfrm>
            <a:off x="3927231" y="550979"/>
            <a:ext cx="4267200" cy="49236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Reports</a:t>
            </a:r>
          </a:p>
        </p:txBody>
      </p:sp>
      <p:cxnSp>
        <p:nvCxnSpPr>
          <p:cNvPr id="46" name="Straight Arrow Connector 45"/>
          <p:cNvCxnSpPr>
            <a:stCxn id="31" idx="1"/>
            <a:endCxn id="4" idx="3"/>
          </p:cNvCxnSpPr>
          <p:nvPr/>
        </p:nvCxnSpPr>
        <p:spPr>
          <a:xfrm rot="5400000" flipH="1" flipV="1">
            <a:off x="4545627" y="3853961"/>
            <a:ext cx="304794" cy="272561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1" idx="1"/>
            <a:endCxn id="4" idx="3"/>
          </p:cNvCxnSpPr>
          <p:nvPr/>
        </p:nvCxnSpPr>
        <p:spPr>
          <a:xfrm rot="5400000" flipH="1" flipV="1">
            <a:off x="5079023" y="4387363"/>
            <a:ext cx="304800" cy="1658815"/>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2" idx="1"/>
            <a:endCxn id="4" idx="3"/>
          </p:cNvCxnSpPr>
          <p:nvPr/>
        </p:nvCxnSpPr>
        <p:spPr>
          <a:xfrm rot="5400000" flipH="1" flipV="1">
            <a:off x="5635869" y="4944209"/>
            <a:ext cx="304800" cy="54512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3" idx="2"/>
            <a:endCxn id="4" idx="3"/>
          </p:cNvCxnSpPr>
          <p:nvPr/>
        </p:nvCxnSpPr>
        <p:spPr>
          <a:xfrm rot="16200000" flipV="1">
            <a:off x="6180993" y="4944208"/>
            <a:ext cx="304800" cy="54512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2"/>
          <p:cNvCxnSpPr>
            <a:stCxn id="26" idx="3"/>
            <a:endCxn id="4" idx="3"/>
          </p:cNvCxnSpPr>
          <p:nvPr/>
        </p:nvCxnSpPr>
        <p:spPr>
          <a:xfrm rot="16200000" flipV="1">
            <a:off x="6726118" y="4399083"/>
            <a:ext cx="304794" cy="163536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2"/>
          <p:cNvCxnSpPr>
            <a:stCxn id="29" idx="3"/>
            <a:endCxn id="4" idx="3"/>
          </p:cNvCxnSpPr>
          <p:nvPr/>
        </p:nvCxnSpPr>
        <p:spPr>
          <a:xfrm rot="16200000" flipV="1">
            <a:off x="7271241" y="3853960"/>
            <a:ext cx="304794" cy="272561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52"/>
          <p:cNvCxnSpPr>
            <a:stCxn id="34" idx="1"/>
            <a:endCxn id="7" idx="3"/>
          </p:cNvCxnSpPr>
          <p:nvPr/>
        </p:nvCxnSpPr>
        <p:spPr>
          <a:xfrm rot="16200000" flipV="1">
            <a:off x="5088650" y="2502044"/>
            <a:ext cx="304793" cy="163116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52"/>
          <p:cNvCxnSpPr>
            <a:stCxn id="34" idx="1"/>
            <a:endCxn id="8" idx="3"/>
          </p:cNvCxnSpPr>
          <p:nvPr/>
        </p:nvCxnSpPr>
        <p:spPr>
          <a:xfrm rot="16200000" flipV="1">
            <a:off x="5633773" y="3047167"/>
            <a:ext cx="304793" cy="540922"/>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52"/>
          <p:cNvCxnSpPr>
            <a:stCxn id="34" idx="1"/>
            <a:endCxn id="9" idx="3"/>
          </p:cNvCxnSpPr>
          <p:nvPr/>
        </p:nvCxnSpPr>
        <p:spPr>
          <a:xfrm rot="5400000" flipH="1" flipV="1">
            <a:off x="6178896" y="3042966"/>
            <a:ext cx="304793" cy="549324"/>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52"/>
          <p:cNvCxnSpPr>
            <a:stCxn id="34" idx="1"/>
            <a:endCxn id="10" idx="3"/>
          </p:cNvCxnSpPr>
          <p:nvPr/>
        </p:nvCxnSpPr>
        <p:spPr>
          <a:xfrm rot="5400000" flipH="1" flipV="1">
            <a:off x="6724018" y="2497842"/>
            <a:ext cx="304794" cy="1639570"/>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52"/>
          <p:cNvCxnSpPr>
            <a:stCxn id="33" idx="2"/>
            <a:endCxn id="7" idx="1"/>
          </p:cNvCxnSpPr>
          <p:nvPr/>
        </p:nvCxnSpPr>
        <p:spPr>
          <a:xfrm rot="5400000">
            <a:off x="5090746" y="1222131"/>
            <a:ext cx="304802" cy="1635369"/>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52"/>
          <p:cNvCxnSpPr>
            <a:stCxn id="33" idx="2"/>
            <a:endCxn id="8" idx="1"/>
          </p:cNvCxnSpPr>
          <p:nvPr/>
        </p:nvCxnSpPr>
        <p:spPr>
          <a:xfrm rot="5400000">
            <a:off x="5635869" y="1767254"/>
            <a:ext cx="304802" cy="545123"/>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52"/>
          <p:cNvCxnSpPr>
            <a:stCxn id="33" idx="2"/>
            <a:endCxn id="9" idx="1"/>
          </p:cNvCxnSpPr>
          <p:nvPr/>
        </p:nvCxnSpPr>
        <p:spPr>
          <a:xfrm rot="16200000" flipH="1">
            <a:off x="6180991" y="1767253"/>
            <a:ext cx="304802" cy="545123"/>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52"/>
          <p:cNvCxnSpPr>
            <a:stCxn id="33" idx="2"/>
            <a:endCxn id="10" idx="1"/>
          </p:cNvCxnSpPr>
          <p:nvPr/>
        </p:nvCxnSpPr>
        <p:spPr>
          <a:xfrm rot="16200000" flipH="1">
            <a:off x="6726115" y="1222129"/>
            <a:ext cx="304801" cy="1635369"/>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52"/>
          <p:cNvCxnSpPr>
            <a:stCxn id="33" idx="0"/>
            <a:endCxn id="42" idx="2"/>
          </p:cNvCxnSpPr>
          <p:nvPr/>
        </p:nvCxnSpPr>
        <p:spPr>
          <a:xfrm flipV="1">
            <a:off x="6060831" y="1043346"/>
            <a:ext cx="0" cy="3517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073492"/>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4410694" y="1"/>
            <a:ext cx="1584000" cy="6400799"/>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#2</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43" name="Rectangle 42"/>
          <p:cNvSpPr/>
          <p:nvPr/>
        </p:nvSpPr>
        <p:spPr>
          <a:xfrm>
            <a:off x="6078187" y="5860"/>
            <a:ext cx="1584000" cy="6394940"/>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#3</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44" name="Rectangle 43"/>
          <p:cNvSpPr/>
          <p:nvPr/>
        </p:nvSpPr>
        <p:spPr>
          <a:xfrm>
            <a:off x="7779921" y="0"/>
            <a:ext cx="1584000" cy="6400800"/>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#4</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7" name="Rectangle 96"/>
          <p:cNvSpPr/>
          <p:nvPr/>
        </p:nvSpPr>
        <p:spPr>
          <a:xfrm>
            <a:off x="2743201" y="1"/>
            <a:ext cx="1584000" cy="6400800"/>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#1</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Flowchart: Magnetic Disk 3"/>
          <p:cNvSpPr/>
          <p:nvPr/>
        </p:nvSpPr>
        <p:spPr>
          <a:xfrm>
            <a:off x="3927231" y="4091348"/>
            <a:ext cx="4267200" cy="973022"/>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Staging</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7" name="Flowchart: Magnetic Disk 6"/>
          <p:cNvSpPr/>
          <p:nvPr/>
        </p:nvSpPr>
        <p:spPr>
          <a:xfrm>
            <a:off x="3927231" y="2192216"/>
            <a:ext cx="996462" cy="973015"/>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Flowchart: Magnetic Disk 7"/>
          <p:cNvSpPr/>
          <p:nvPr/>
        </p:nvSpPr>
        <p:spPr>
          <a:xfrm>
            <a:off x="5017477" y="2192216"/>
            <a:ext cx="996462" cy="973015"/>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Flowchart: Magnetic Disk 8"/>
          <p:cNvSpPr/>
          <p:nvPr/>
        </p:nvSpPr>
        <p:spPr>
          <a:xfrm>
            <a:off x="6107723" y="2192216"/>
            <a:ext cx="996462" cy="973015"/>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Flowchart: Magnetic Disk 9"/>
          <p:cNvSpPr/>
          <p:nvPr/>
        </p:nvSpPr>
        <p:spPr>
          <a:xfrm>
            <a:off x="7197969" y="2192215"/>
            <a:ext cx="996462" cy="973015"/>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Flowchart: Magnetic Disk 10"/>
          <p:cNvSpPr/>
          <p:nvPr/>
        </p:nvSpPr>
        <p:spPr>
          <a:xfrm>
            <a:off x="3903785" y="5369170"/>
            <a:ext cx="996462" cy="973015"/>
          </a:xfrm>
          <a:prstGeom prst="flowChartMagneticDisk">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Flowchart: Magnetic Disk 11"/>
          <p:cNvSpPr/>
          <p:nvPr/>
        </p:nvSpPr>
        <p:spPr>
          <a:xfrm>
            <a:off x="5017477" y="5369170"/>
            <a:ext cx="996462" cy="973015"/>
          </a:xfrm>
          <a:prstGeom prst="flowChartMagneticDisk">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3" name="Folded Corner 12"/>
          <p:cNvSpPr/>
          <p:nvPr/>
        </p:nvSpPr>
        <p:spPr>
          <a:xfrm rot="10800000">
            <a:off x="6107723" y="5369170"/>
            <a:ext cx="996462" cy="973015"/>
          </a:xfrm>
          <a:prstGeom prst="foldedCorner">
            <a:avLst>
              <a:gd name="adj" fmla="val 34739"/>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smtClean="0">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TextBox 14"/>
          <p:cNvSpPr txBox="1"/>
          <p:nvPr/>
        </p:nvSpPr>
        <p:spPr>
          <a:xfrm>
            <a:off x="6107722" y="5638018"/>
            <a:ext cx="968816" cy="646331"/>
          </a:xfrm>
          <a:prstGeom prst="rect">
            <a:avLst/>
          </a:prstGeom>
          <a:noFill/>
        </p:spPr>
        <p:txBody>
          <a:bodyPr wrap="square" rtlCol="0">
            <a:spAutoFit/>
          </a:bodyPr>
          <a:lstStyle/>
          <a:p>
            <a:pPr algn="ctr"/>
            <a:r>
              <a:rPr lang="en-US"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Data Source</a:t>
            </a:r>
          </a:p>
        </p:txBody>
      </p:sp>
      <p:sp>
        <p:nvSpPr>
          <p:cNvPr id="25" name="Rectangle 24"/>
          <p:cNvSpPr/>
          <p:nvPr/>
        </p:nvSpPr>
        <p:spPr>
          <a:xfrm>
            <a:off x="7197968" y="5369167"/>
            <a:ext cx="996463" cy="973018"/>
          </a:xfrm>
          <a:prstGeom prst="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6" name="Isosceles Triangle 25"/>
          <p:cNvSpPr/>
          <p:nvPr/>
        </p:nvSpPr>
        <p:spPr>
          <a:xfrm rot="10800000">
            <a:off x="7197968" y="5369164"/>
            <a:ext cx="996462" cy="356773"/>
          </a:xfrm>
          <a:prstGeom prst="triangle">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7" name="TextBox 26"/>
          <p:cNvSpPr txBox="1"/>
          <p:nvPr/>
        </p:nvSpPr>
        <p:spPr>
          <a:xfrm>
            <a:off x="7221414" y="5638017"/>
            <a:ext cx="968816" cy="646331"/>
          </a:xfrm>
          <a:prstGeom prst="rect">
            <a:avLst/>
          </a:prstGeom>
          <a:noFill/>
        </p:spPr>
        <p:txBody>
          <a:bodyPr wrap="square" rtlCol="0">
            <a:spAutoFit/>
          </a:bodyPr>
          <a:lstStyle/>
          <a:p>
            <a:pPr algn="ctr"/>
            <a:r>
              <a:rPr lang="en-US"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Data Source</a:t>
            </a:r>
          </a:p>
        </p:txBody>
      </p:sp>
      <p:sp>
        <p:nvSpPr>
          <p:cNvPr id="28" name="Rectangle 27"/>
          <p:cNvSpPr/>
          <p:nvPr/>
        </p:nvSpPr>
        <p:spPr>
          <a:xfrm>
            <a:off x="8288213" y="5369167"/>
            <a:ext cx="996463" cy="973018"/>
          </a:xfrm>
          <a:prstGeom prst="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9" name="Isosceles Triangle 28"/>
          <p:cNvSpPr/>
          <p:nvPr/>
        </p:nvSpPr>
        <p:spPr>
          <a:xfrm rot="10800000">
            <a:off x="8288213" y="5369164"/>
            <a:ext cx="996462" cy="356773"/>
          </a:xfrm>
          <a:prstGeom prst="triangle">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0" name="TextBox 29"/>
          <p:cNvSpPr txBox="1"/>
          <p:nvPr/>
        </p:nvSpPr>
        <p:spPr>
          <a:xfrm>
            <a:off x="8311659" y="5638017"/>
            <a:ext cx="968816" cy="646331"/>
          </a:xfrm>
          <a:prstGeom prst="rect">
            <a:avLst/>
          </a:prstGeom>
          <a:noFill/>
        </p:spPr>
        <p:txBody>
          <a:bodyPr wrap="square" rtlCol="0">
            <a:spAutoFit/>
          </a:bodyPr>
          <a:lstStyle/>
          <a:p>
            <a:pPr algn="ctr"/>
            <a:r>
              <a:rPr lang="en-US"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Data Source</a:t>
            </a:r>
          </a:p>
        </p:txBody>
      </p:sp>
      <p:sp>
        <p:nvSpPr>
          <p:cNvPr id="31" name="Flowchart: Magnetic Disk 30"/>
          <p:cNvSpPr/>
          <p:nvPr/>
        </p:nvSpPr>
        <p:spPr>
          <a:xfrm>
            <a:off x="2836987" y="5369164"/>
            <a:ext cx="996462" cy="973015"/>
          </a:xfrm>
          <a:prstGeom prst="flowChartMagneticDisk">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3" name="Rounded Rectangle 32"/>
          <p:cNvSpPr/>
          <p:nvPr/>
        </p:nvSpPr>
        <p:spPr>
          <a:xfrm>
            <a:off x="3927231" y="1395047"/>
            <a:ext cx="4267200" cy="492367"/>
          </a:xfrm>
          <a:prstGeom prst="roundRect">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Metadata</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4" name="Flowchart: Magnetic Disk 33"/>
          <p:cNvSpPr/>
          <p:nvPr/>
        </p:nvSpPr>
        <p:spPr>
          <a:xfrm>
            <a:off x="3923030" y="3470024"/>
            <a:ext cx="4267200" cy="949576"/>
          </a:xfrm>
          <a:prstGeom prst="flowChartMagneticDisk">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Warehouse</a:t>
            </a:r>
          </a:p>
        </p:txBody>
      </p:sp>
      <p:sp>
        <p:nvSpPr>
          <p:cNvPr id="42" name="Rounded Rectangle 41"/>
          <p:cNvSpPr/>
          <p:nvPr/>
        </p:nvSpPr>
        <p:spPr>
          <a:xfrm>
            <a:off x="3927231" y="550979"/>
            <a:ext cx="4267200" cy="492367"/>
          </a:xfrm>
          <a:prstGeom prst="roundRect">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Reports</a:t>
            </a:r>
          </a:p>
        </p:txBody>
      </p:sp>
      <p:cxnSp>
        <p:nvCxnSpPr>
          <p:cNvPr id="46" name="Straight Arrow Connector 45"/>
          <p:cNvCxnSpPr>
            <a:stCxn id="31" idx="1"/>
            <a:endCxn id="4" idx="3"/>
          </p:cNvCxnSpPr>
          <p:nvPr/>
        </p:nvCxnSpPr>
        <p:spPr>
          <a:xfrm rot="5400000" flipH="1" flipV="1">
            <a:off x="4545627" y="3853961"/>
            <a:ext cx="304794" cy="272561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1" idx="1"/>
            <a:endCxn id="4" idx="3"/>
          </p:cNvCxnSpPr>
          <p:nvPr/>
        </p:nvCxnSpPr>
        <p:spPr>
          <a:xfrm rot="5400000" flipH="1" flipV="1">
            <a:off x="5079023" y="4387363"/>
            <a:ext cx="304800" cy="1658815"/>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2" idx="1"/>
            <a:endCxn id="4" idx="3"/>
          </p:cNvCxnSpPr>
          <p:nvPr/>
        </p:nvCxnSpPr>
        <p:spPr>
          <a:xfrm rot="5400000" flipH="1" flipV="1">
            <a:off x="5635869" y="4944209"/>
            <a:ext cx="304800" cy="54512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3" idx="2"/>
            <a:endCxn id="4" idx="3"/>
          </p:cNvCxnSpPr>
          <p:nvPr/>
        </p:nvCxnSpPr>
        <p:spPr>
          <a:xfrm rot="16200000" flipV="1">
            <a:off x="6180993" y="4944208"/>
            <a:ext cx="304800" cy="54512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2"/>
          <p:cNvCxnSpPr>
            <a:stCxn id="26" idx="3"/>
            <a:endCxn id="4" idx="3"/>
          </p:cNvCxnSpPr>
          <p:nvPr/>
        </p:nvCxnSpPr>
        <p:spPr>
          <a:xfrm rot="16200000" flipV="1">
            <a:off x="6726118" y="4399083"/>
            <a:ext cx="304794" cy="163536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2"/>
          <p:cNvCxnSpPr>
            <a:stCxn id="29" idx="3"/>
            <a:endCxn id="4" idx="3"/>
          </p:cNvCxnSpPr>
          <p:nvPr/>
        </p:nvCxnSpPr>
        <p:spPr>
          <a:xfrm rot="16200000" flipV="1">
            <a:off x="7271241" y="3853960"/>
            <a:ext cx="304794" cy="272561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52"/>
          <p:cNvCxnSpPr>
            <a:stCxn id="34" idx="1"/>
            <a:endCxn id="7" idx="3"/>
          </p:cNvCxnSpPr>
          <p:nvPr/>
        </p:nvCxnSpPr>
        <p:spPr>
          <a:xfrm rot="16200000" flipV="1">
            <a:off x="5088650" y="2502044"/>
            <a:ext cx="304793" cy="163116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52"/>
          <p:cNvCxnSpPr>
            <a:stCxn id="34" idx="1"/>
            <a:endCxn id="8" idx="3"/>
          </p:cNvCxnSpPr>
          <p:nvPr/>
        </p:nvCxnSpPr>
        <p:spPr>
          <a:xfrm rot="16200000" flipV="1">
            <a:off x="5633773" y="3047167"/>
            <a:ext cx="304793" cy="540922"/>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52"/>
          <p:cNvCxnSpPr>
            <a:stCxn id="34" idx="1"/>
            <a:endCxn id="9" idx="3"/>
          </p:cNvCxnSpPr>
          <p:nvPr/>
        </p:nvCxnSpPr>
        <p:spPr>
          <a:xfrm rot="5400000" flipH="1" flipV="1">
            <a:off x="6178896" y="3042966"/>
            <a:ext cx="304793" cy="549324"/>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52"/>
          <p:cNvCxnSpPr>
            <a:stCxn id="34" idx="1"/>
            <a:endCxn id="10" idx="3"/>
          </p:cNvCxnSpPr>
          <p:nvPr/>
        </p:nvCxnSpPr>
        <p:spPr>
          <a:xfrm rot="5400000" flipH="1" flipV="1">
            <a:off x="6724018" y="2497842"/>
            <a:ext cx="304794" cy="1639570"/>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52"/>
          <p:cNvCxnSpPr>
            <a:stCxn id="33" idx="2"/>
            <a:endCxn id="7" idx="1"/>
          </p:cNvCxnSpPr>
          <p:nvPr/>
        </p:nvCxnSpPr>
        <p:spPr>
          <a:xfrm rot="5400000">
            <a:off x="5090746" y="1222131"/>
            <a:ext cx="304802" cy="1635369"/>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52"/>
          <p:cNvCxnSpPr>
            <a:stCxn id="33" idx="2"/>
            <a:endCxn id="8" idx="1"/>
          </p:cNvCxnSpPr>
          <p:nvPr/>
        </p:nvCxnSpPr>
        <p:spPr>
          <a:xfrm rot="5400000">
            <a:off x="5635869" y="1767254"/>
            <a:ext cx="304802" cy="545123"/>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52"/>
          <p:cNvCxnSpPr>
            <a:stCxn id="33" idx="2"/>
            <a:endCxn id="9" idx="1"/>
          </p:cNvCxnSpPr>
          <p:nvPr/>
        </p:nvCxnSpPr>
        <p:spPr>
          <a:xfrm rot="16200000" flipH="1">
            <a:off x="6180991" y="1767253"/>
            <a:ext cx="304802" cy="545123"/>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52"/>
          <p:cNvCxnSpPr>
            <a:stCxn id="33" idx="2"/>
            <a:endCxn id="10" idx="1"/>
          </p:cNvCxnSpPr>
          <p:nvPr/>
        </p:nvCxnSpPr>
        <p:spPr>
          <a:xfrm rot="16200000" flipH="1">
            <a:off x="6726115" y="1222129"/>
            <a:ext cx="304801" cy="1635369"/>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52"/>
          <p:cNvCxnSpPr>
            <a:stCxn id="33" idx="0"/>
            <a:endCxn id="42" idx="2"/>
          </p:cNvCxnSpPr>
          <p:nvPr/>
        </p:nvCxnSpPr>
        <p:spPr>
          <a:xfrm flipV="1">
            <a:off x="6060831" y="1043346"/>
            <a:ext cx="0" cy="3517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67650"/>
      </p:ext>
    </p:extLst>
  </p:cSld>
  <p:clrMapOvr>
    <a:masterClrMapping/>
  </p:clrMapOvr>
  <mc:AlternateContent xmlns:mc="http://schemas.openxmlformats.org/markup-compatibility/2006" xmlns:p14="http://schemas.microsoft.com/office/powerpoint/2010/main">
    <mc:Choice Requires="p14">
      <p:transition spd="slow" p14:dur="10000">
        <p:dissolve/>
      </p:transition>
    </mc:Choice>
    <mc:Fallback xmlns="">
      <p:transition spd="slow">
        <p:dissolv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61" r="261"/>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nSpc>
                <a:spcPct val="80000"/>
              </a:lnSpc>
            </a:pPr>
            <a:r>
              <a:rPr lang="en-AU" dirty="0" smtClean="0"/>
              <a:t>data: </a:t>
            </a:r>
            <a:r>
              <a:rPr lang="en-US" dirty="0"/>
              <a:t>raw output of any database, website, log files or other data source</a:t>
            </a:r>
            <a:endParaRPr lang="en-AU" sz="2200" spc="-100" dirty="0"/>
          </a:p>
        </p:txBody>
      </p:sp>
    </p:spTree>
    <p:extLst>
      <p:ext uri="{BB962C8B-B14F-4D97-AF65-F5344CB8AC3E}">
        <p14:creationId xmlns:p14="http://schemas.microsoft.com/office/powerpoint/2010/main" val="834459973"/>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p:cNvSpPr>
            <a:spLocks noGrp="1"/>
          </p:cNvSpPr>
          <p:nvPr>
            <p:ph type="title"/>
          </p:nvPr>
        </p:nvSpPr>
        <p:spPr/>
        <p:txBody>
          <a:bodyPr>
            <a:normAutofit/>
          </a:bodyPr>
          <a:lstStyle/>
          <a:p>
            <a:pPr>
              <a:lnSpc>
                <a:spcPct val="80000"/>
              </a:lnSpc>
            </a:pPr>
            <a:r>
              <a:rPr lang="en-US" dirty="0"/>
              <a:t>i</a:t>
            </a:r>
            <a:r>
              <a:rPr lang="en-US" dirty="0" smtClean="0"/>
              <a:t>nformation: processed data </a:t>
            </a:r>
            <a:r>
              <a:rPr lang="en-US" dirty="0"/>
              <a:t>for human usage</a:t>
            </a:r>
            <a:endParaRPr lang="en-AU" sz="2200" spc="-100" dirty="0"/>
          </a:p>
        </p:txBody>
      </p:sp>
    </p:spTree>
    <p:extLst>
      <p:ext uri="{BB962C8B-B14F-4D97-AF65-F5344CB8AC3E}">
        <p14:creationId xmlns:p14="http://schemas.microsoft.com/office/powerpoint/2010/main" val="586943015"/>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a:t>r</a:t>
            </a:r>
            <a:r>
              <a:rPr lang="en-AU" spc="-100" dirty="0" smtClean="0"/>
              <a:t>equirements</a:t>
            </a:r>
            <a:br>
              <a:rPr lang="en-AU" spc="-100" dirty="0" smtClean="0"/>
            </a:br>
            <a:r>
              <a:rPr lang="en-AU" spc="-100" dirty="0" smtClean="0"/>
              <a:t>reports</a:t>
            </a:r>
            <a:br>
              <a:rPr lang="en-AU" spc="-100" dirty="0" smtClean="0"/>
            </a:br>
            <a:r>
              <a:rPr lang="en-AU" spc="-100" dirty="0" smtClean="0"/>
              <a:t>data mart</a:t>
            </a:r>
            <a:br>
              <a:rPr lang="en-AU" spc="-100" dirty="0" smtClean="0"/>
            </a:br>
            <a:r>
              <a:rPr lang="en-AU" spc="-100" dirty="0" smtClean="0"/>
              <a:t>data source</a:t>
            </a:r>
            <a:br>
              <a:rPr lang="en-AU" spc="-100" dirty="0" smtClean="0"/>
            </a:br>
            <a:r>
              <a:rPr lang="en-AU" sz="2200" spc="-100" dirty="0" smtClean="0">
                <a:solidFill>
                  <a:schemeClr val="bg1"/>
                </a:solidFill>
              </a:rPr>
              <a:t>what is your cadence?</a:t>
            </a:r>
            <a:endParaRPr lang="en-AU" sz="2200" spc="-100" dirty="0"/>
          </a:p>
        </p:txBody>
      </p:sp>
    </p:spTree>
    <p:extLst>
      <p:ext uri="{BB962C8B-B14F-4D97-AF65-F5344CB8AC3E}">
        <p14:creationId xmlns:p14="http://schemas.microsoft.com/office/powerpoint/2010/main" val="1667766560"/>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incremental data acquisition</a:t>
            </a:r>
            <a:br>
              <a:rPr lang="en-US" dirty="0" smtClean="0"/>
            </a:br>
            <a:r>
              <a:rPr lang="en-US" sz="2200" dirty="0" smtClean="0"/>
              <a:t>starts with strong information management</a:t>
            </a:r>
            <a:endParaRPr lang="en-US" dirty="0"/>
          </a:p>
        </p:txBody>
      </p:sp>
    </p:spTree>
    <p:extLst>
      <p:ext uri="{BB962C8B-B14F-4D97-AF65-F5344CB8AC3E}">
        <p14:creationId xmlns:p14="http://schemas.microsoft.com/office/powerpoint/2010/main" val="103752972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2500" b="12500"/>
          <a:stretch/>
        </p:blipFill>
        <p:spPr>
          <a:xfrm>
            <a:off x="4" y="4567"/>
            <a:ext cx="12240672" cy="6885378"/>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marL="914400" indent="-914400">
              <a:lnSpc>
                <a:spcPct val="80000"/>
              </a:lnSpc>
              <a:buFont typeface="+mj-lt"/>
              <a:buAutoNum type="arabicPeriod" startAt="2"/>
            </a:pPr>
            <a:r>
              <a:rPr lang="en-AU" dirty="0" smtClean="0"/>
              <a:t>welcome changing requirements, even late in development. agile processes harness change for the customer's competitive advantage.</a:t>
            </a:r>
            <a:endParaRPr lang="en-AU" dirty="0"/>
          </a:p>
        </p:txBody>
      </p:sp>
    </p:spTree>
    <p:extLst>
      <p:ext uri="{BB962C8B-B14F-4D97-AF65-F5344CB8AC3E}">
        <p14:creationId xmlns:p14="http://schemas.microsoft.com/office/powerpoint/2010/main" val="707260951"/>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smtClean="0"/>
              <a:t>3 types of data</a:t>
            </a:r>
            <a:br>
              <a:rPr lang="en-US" sz="2200" dirty="0" smtClean="0"/>
            </a:br>
            <a:r>
              <a:rPr lang="en-US" dirty="0" err="1" smtClean="0"/>
              <a:t>data</a:t>
            </a:r>
            <a:r>
              <a:rPr lang="en-US" dirty="0" smtClean="0"/>
              <a:t> you own</a:t>
            </a:r>
            <a:br>
              <a:rPr lang="en-US" dirty="0" smtClean="0"/>
            </a:br>
            <a:r>
              <a:rPr lang="en-US" dirty="0" smtClean="0"/>
              <a:t>data you can access</a:t>
            </a:r>
            <a:br>
              <a:rPr lang="en-US" dirty="0" smtClean="0"/>
            </a:br>
            <a:r>
              <a:rPr lang="en-US" dirty="0" smtClean="0"/>
              <a:t>data you can infer</a:t>
            </a:r>
            <a:endParaRPr lang="en-US" dirty="0"/>
          </a:p>
        </p:txBody>
      </p:sp>
    </p:spTree>
    <p:extLst>
      <p:ext uri="{BB962C8B-B14F-4D97-AF65-F5344CB8AC3E}">
        <p14:creationId xmlns:p14="http://schemas.microsoft.com/office/powerpoint/2010/main" val="2870399352"/>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smtClean="0"/>
              <a:t>data sources are everywhere</a:t>
            </a:r>
            <a:r>
              <a:rPr lang="en-US" dirty="0" smtClean="0"/>
              <a:t/>
            </a:r>
            <a:br>
              <a:rPr lang="en-US" dirty="0" smtClean="0"/>
            </a:br>
            <a:r>
              <a:rPr lang="en-US" dirty="0" smtClean="0"/>
              <a:t>databases, spreadsheets, </a:t>
            </a:r>
            <a:r>
              <a:rPr lang="en-US" dirty="0"/>
              <a:t>websites</a:t>
            </a:r>
            <a:r>
              <a:rPr lang="en-US" dirty="0" smtClean="0"/>
              <a:t>, documents, log files, email</a:t>
            </a:r>
            <a:endParaRPr lang="en-US" dirty="0"/>
          </a:p>
        </p:txBody>
      </p:sp>
      <p:pic>
        <p:nvPicPr>
          <p:cNvPr id="1028"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19125" cy="6191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60960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488896"/>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acquisition aligns to your cadence</a:t>
            </a:r>
            <a:br>
              <a:rPr lang="en-US" dirty="0" smtClean="0"/>
            </a:br>
            <a:r>
              <a:rPr lang="en-US" sz="2200" dirty="0" smtClean="0"/>
              <a:t>and informs how “agile” you can be</a:t>
            </a:r>
            <a:endParaRPr lang="en-US" dirty="0"/>
          </a:p>
        </p:txBody>
      </p:sp>
    </p:spTree>
    <p:extLst>
      <p:ext uri="{BB962C8B-B14F-4D97-AF65-F5344CB8AC3E}">
        <p14:creationId xmlns:p14="http://schemas.microsoft.com/office/powerpoint/2010/main" val="3462484255"/>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10269526"/>
              </p:ext>
            </p:extLst>
          </p:nvPr>
        </p:nvGraphicFramePr>
        <p:xfrm>
          <a:off x="335360" y="260649"/>
          <a:ext cx="11521281" cy="5817610"/>
        </p:xfrm>
        <a:graphic>
          <a:graphicData uri="http://schemas.openxmlformats.org/drawingml/2006/table">
            <a:tbl>
              <a:tblPr firstRow="1" firstCol="1">
                <a:tableStyleId>{5C22544A-7EE6-4342-B048-85BDC9FD1C3A}</a:tableStyleId>
              </a:tblPr>
              <a:tblGrid>
                <a:gridCol w="3168352">
                  <a:extLst>
                    <a:ext uri="{9D8B030D-6E8A-4147-A177-3AD203B41FA5}">
                      <a16:colId xmlns:a16="http://schemas.microsoft.com/office/drawing/2014/main" val="20000"/>
                    </a:ext>
                  </a:extLst>
                </a:gridCol>
                <a:gridCol w="2556698">
                  <a:extLst>
                    <a:ext uri="{9D8B030D-6E8A-4147-A177-3AD203B41FA5}">
                      <a16:colId xmlns:a16="http://schemas.microsoft.com/office/drawing/2014/main" val="20001"/>
                    </a:ext>
                  </a:extLst>
                </a:gridCol>
                <a:gridCol w="3203942">
                  <a:extLst>
                    <a:ext uri="{9D8B030D-6E8A-4147-A177-3AD203B41FA5}">
                      <a16:colId xmlns:a16="http://schemas.microsoft.com/office/drawing/2014/main" val="20002"/>
                    </a:ext>
                  </a:extLst>
                </a:gridCol>
                <a:gridCol w="2592289">
                  <a:extLst>
                    <a:ext uri="{9D8B030D-6E8A-4147-A177-3AD203B41FA5}">
                      <a16:colId xmlns:a16="http://schemas.microsoft.com/office/drawing/2014/main" val="20003"/>
                    </a:ext>
                  </a:extLst>
                </a:gridCol>
              </a:tblGrid>
              <a:tr h="480623">
                <a:tc>
                  <a:txBody>
                    <a:bodyPr/>
                    <a:lstStyle/>
                    <a:p>
                      <a:r>
                        <a:rPr lang="en-US" sz="2400" b="0" i="0"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sz="2400" b="0" i="0" dirty="0">
                        <a:latin typeface="Roboto Light" panose="02000000000000000000" pitchFamily="2" charset="0"/>
                        <a:ea typeface="Roboto Light" panose="02000000000000000000" pitchFamily="2" charset="0"/>
                        <a:cs typeface="Roboto Light" panose="02000000000000000000" pitchFamily="2" charset="0"/>
                      </a:endParaRPr>
                    </a:p>
                  </a:txBody>
                  <a:tcPr/>
                </a:tc>
                <a:tc gridSpan="3">
                  <a:txBody>
                    <a:bodyPr/>
                    <a:lstStyle/>
                    <a:p>
                      <a:r>
                        <a:rPr lang="en-US" sz="2400" b="0" i="1" dirty="0" smtClean="0">
                          <a:latin typeface="Roboto Light" panose="02000000000000000000" pitchFamily="2" charset="0"/>
                          <a:ea typeface="Roboto Light" panose="02000000000000000000" pitchFamily="2" charset="0"/>
                          <a:cs typeface="Roboto Light" panose="02000000000000000000" pitchFamily="2" charset="0"/>
                        </a:rPr>
                        <a:t>Oracle financials</a:t>
                      </a:r>
                      <a:endParaRPr lang="en-US" sz="2400" b="0" i="1" dirty="0">
                        <a:latin typeface="Roboto Light" panose="02000000000000000000" pitchFamily="2" charset="0"/>
                        <a:ea typeface="Roboto Light" panose="02000000000000000000" pitchFamily="2" charset="0"/>
                        <a:cs typeface="Roboto Light" panose="02000000000000000000" pitchFamily="2" charset="0"/>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6715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kern="1200" dirty="0" smtClean="0">
                          <a:solidFill>
                            <a:schemeClr val="lt1"/>
                          </a:solidFill>
                          <a:effectLst/>
                          <a:latin typeface="Roboto Light" panose="02000000000000000000" pitchFamily="2" charset="0"/>
                          <a:ea typeface="Times New Roman" panose="02020603050405020304" pitchFamily="18" charset="0"/>
                          <a:cs typeface="Times New Roman" panose="02020603050405020304" pitchFamily="18" charset="0"/>
                        </a:rPr>
                        <a:t>What quantity of data is being dealt with?</a:t>
                      </a:r>
                      <a:endParaRPr lang="en-US" sz="2000" b="0" kern="1200" dirty="0" smtClean="0">
                        <a:solidFill>
                          <a:schemeClr val="lt1"/>
                        </a:solidFill>
                        <a:effectLst/>
                        <a:latin typeface="Roboto Light" panose="02000000000000000000" pitchFamily="2" charset="0"/>
                        <a:ea typeface="Times New Roman" panose="02020603050405020304" pitchFamily="18" charset="0"/>
                        <a:cs typeface="Times New Roman" panose="02020603050405020304" pitchFamily="18" charset="0"/>
                      </a:endParaRPr>
                    </a:p>
                  </a:txBody>
                  <a:tcPr/>
                </a:tc>
                <a:tc>
                  <a:txBody>
                    <a:bodyPr/>
                    <a:lstStyle/>
                    <a:p>
                      <a:r>
                        <a:rPr lang="en-US" sz="2000" i="1" dirty="0" smtClean="0">
                          <a:latin typeface="Roboto Light" panose="02000000000000000000" pitchFamily="2" charset="0"/>
                          <a:ea typeface="Roboto Light" panose="02000000000000000000" pitchFamily="2" charset="0"/>
                          <a:cs typeface="Roboto Light" panose="02000000000000000000" pitchFamily="2" charset="0"/>
                        </a:rPr>
                        <a:t>~10,000,000</a:t>
                      </a:r>
                      <a:r>
                        <a:rPr lang="en-US" sz="2000" i="1" baseline="0" dirty="0" smtClean="0">
                          <a:latin typeface="Roboto Light" panose="02000000000000000000" pitchFamily="2" charset="0"/>
                          <a:ea typeface="Roboto Light" panose="02000000000000000000" pitchFamily="2" charset="0"/>
                          <a:cs typeface="Roboto Light" panose="02000000000000000000" pitchFamily="2" charset="0"/>
                        </a:rPr>
                        <a:t> records</a:t>
                      </a:r>
                      <a:endParaRPr lang="en-US" sz="2000" i="1" dirty="0">
                        <a:latin typeface="Roboto Light" panose="02000000000000000000" pitchFamily="2" charset="0"/>
                        <a:ea typeface="Roboto Light" panose="02000000000000000000" pitchFamily="2" charset="0"/>
                        <a:cs typeface="Roboto Light" panose="020000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dirty="0" smtClean="0">
                          <a:solidFill>
                            <a:schemeClr val="bg1"/>
                          </a:solidFill>
                          <a:effectLst/>
                          <a:latin typeface="Roboto Light" panose="02000000000000000000" pitchFamily="2" charset="0"/>
                          <a:ea typeface="Times New Roman" panose="02020603050405020304" pitchFamily="18" charset="0"/>
                          <a:cs typeface="Times New Roman" panose="02020603050405020304" pitchFamily="18" charset="0"/>
                        </a:rPr>
                        <a:t>How frequently does this data change?</a:t>
                      </a:r>
                      <a:endParaRPr lang="en-US" sz="2000" b="0" dirty="0" smtClean="0">
                        <a:solidFill>
                          <a:schemeClr val="bg1"/>
                        </a:solidFill>
                        <a:effectLst/>
                        <a:latin typeface="Roboto Light" panose="02000000000000000000" pitchFamily="2" charset="0"/>
                        <a:ea typeface="Times New Roman" panose="02020603050405020304" pitchFamily="18" charset="0"/>
                        <a:cs typeface="Times New Roman" panose="02020603050405020304" pitchFamily="18" charset="0"/>
                      </a:endParaRPr>
                    </a:p>
                  </a:txBody>
                  <a:tcPr>
                    <a:solidFill>
                      <a:schemeClr val="accent1"/>
                    </a:solidFill>
                  </a:tcPr>
                </a:tc>
                <a:tc>
                  <a:txBody>
                    <a:bodyPr/>
                    <a:lstStyle/>
                    <a:p>
                      <a:r>
                        <a:rPr lang="en-US" sz="2000" i="1" dirty="0" smtClean="0">
                          <a:latin typeface="Roboto Light" panose="02000000000000000000" pitchFamily="2" charset="0"/>
                          <a:ea typeface="Roboto Light" panose="02000000000000000000" pitchFamily="2" charset="0"/>
                          <a:cs typeface="Roboto Light" panose="02000000000000000000" pitchFamily="2" charset="0"/>
                        </a:rPr>
                        <a:t>~0.5%</a:t>
                      </a:r>
                      <a:r>
                        <a:rPr lang="en-US" sz="2000" i="1" baseline="0" dirty="0" smtClean="0">
                          <a:latin typeface="Roboto Light" panose="02000000000000000000" pitchFamily="2" charset="0"/>
                          <a:ea typeface="Roboto Light" panose="02000000000000000000" pitchFamily="2" charset="0"/>
                          <a:cs typeface="Roboto Light" panose="02000000000000000000" pitchFamily="2" charset="0"/>
                        </a:rPr>
                        <a:t> per day</a:t>
                      </a:r>
                      <a:endParaRPr lang="en-US" sz="2000" i="1" dirty="0">
                        <a:latin typeface="Roboto Light" panose="02000000000000000000" pitchFamily="2" charset="0"/>
                        <a:ea typeface="Roboto Light" panose="02000000000000000000" pitchFamily="2" charset="0"/>
                        <a:cs typeface="Roboto Light" panose="02000000000000000000" pitchFamily="2" charset="0"/>
                      </a:endParaRPr>
                    </a:p>
                  </a:txBody>
                  <a:tcPr/>
                </a:tc>
                <a:extLst>
                  <a:ext uri="{0D108BD9-81ED-4DB2-BD59-A6C34878D82A}">
                    <a16:rowId xmlns:a16="http://schemas.microsoft.com/office/drawing/2014/main" val="10001"/>
                  </a:ext>
                </a:extLst>
              </a:tr>
              <a:tr h="72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dirty="0" smtClean="0">
                          <a:effectLst/>
                          <a:latin typeface="Roboto Light" panose="02000000000000000000" pitchFamily="2" charset="0"/>
                          <a:ea typeface="Times New Roman" panose="02020603050405020304" pitchFamily="18" charset="0"/>
                          <a:cs typeface="Times New Roman" panose="02020603050405020304" pitchFamily="18" charset="0"/>
                        </a:rPr>
                        <a:t>When does this data change?</a:t>
                      </a:r>
                      <a:endParaRPr lang="en-US" sz="2000" b="0" dirty="0" smtClean="0">
                        <a:effectLst/>
                        <a:latin typeface="Roboto Light" panose="02000000000000000000" pitchFamily="2" charset="0"/>
                        <a:ea typeface="Times New Roman" panose="02020603050405020304" pitchFamily="18" charset="0"/>
                        <a:cs typeface="Times New Roman" panose="02020603050405020304" pitchFamily="18" charset="0"/>
                      </a:endParaRPr>
                    </a:p>
                  </a:txBody>
                  <a:tcPr/>
                </a:tc>
                <a:tc>
                  <a:txBody>
                    <a:bodyPr/>
                    <a:lstStyle/>
                    <a:p>
                      <a:r>
                        <a:rPr lang="en-US" sz="2000" i="1" dirty="0" smtClean="0">
                          <a:latin typeface="Roboto Light" panose="02000000000000000000" pitchFamily="2" charset="0"/>
                          <a:ea typeface="Roboto Light" panose="02000000000000000000" pitchFamily="2" charset="0"/>
                          <a:cs typeface="Roboto Light" panose="02000000000000000000" pitchFamily="2" charset="0"/>
                        </a:rPr>
                        <a:t>Daily</a:t>
                      </a:r>
                      <a:endParaRPr lang="en-US" sz="2000" i="1" dirty="0">
                        <a:latin typeface="Roboto Light" panose="02000000000000000000" pitchFamily="2" charset="0"/>
                        <a:ea typeface="Roboto Light" panose="02000000000000000000" pitchFamily="2" charset="0"/>
                        <a:cs typeface="Roboto Light" panose="020000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smtClean="0">
                          <a:solidFill>
                            <a:schemeClr val="bg1"/>
                          </a:solidFill>
                          <a:effectLst/>
                          <a:latin typeface="Roboto Light" panose="02000000000000000000" pitchFamily="2" charset="0"/>
                          <a:ea typeface="Times New Roman" panose="02020603050405020304" pitchFamily="18" charset="0"/>
                          <a:cs typeface="Times New Roman" panose="02020603050405020304" pitchFamily="18" charset="0"/>
                        </a:rPr>
                        <a:t>What access is available to the data, and how can we extract it?</a:t>
                      </a:r>
                    </a:p>
                  </a:txBody>
                  <a:tcPr>
                    <a:solidFill>
                      <a:schemeClr val="accent1"/>
                    </a:solidFill>
                  </a:tcPr>
                </a:tc>
                <a:tc>
                  <a:txBody>
                    <a:bodyPr/>
                    <a:lstStyle/>
                    <a:p>
                      <a:r>
                        <a:rPr lang="en-US" sz="2000" i="1" dirty="0" smtClean="0">
                          <a:latin typeface="Roboto Light" panose="02000000000000000000" pitchFamily="2" charset="0"/>
                          <a:ea typeface="Roboto Light" panose="02000000000000000000" pitchFamily="2" charset="0"/>
                          <a:cs typeface="Roboto Light" panose="02000000000000000000" pitchFamily="2" charset="0"/>
                        </a:rPr>
                        <a:t>Direct database connection (extraction</a:t>
                      </a:r>
                      <a:r>
                        <a:rPr lang="en-US" sz="2000" i="1" baseline="0" dirty="0" smtClean="0">
                          <a:latin typeface="Roboto Light" panose="02000000000000000000" pitchFamily="2" charset="0"/>
                          <a:ea typeface="Roboto Light" panose="02000000000000000000" pitchFamily="2" charset="0"/>
                          <a:cs typeface="Roboto Light" panose="02000000000000000000" pitchFamily="2" charset="0"/>
                        </a:rPr>
                        <a:t> via SQL)</a:t>
                      </a:r>
                      <a:endParaRPr lang="en-US" sz="2000" i="1" dirty="0"/>
                    </a:p>
                  </a:txBody>
                  <a:tcPr/>
                </a:tc>
                <a:extLst>
                  <a:ext uri="{0D108BD9-81ED-4DB2-BD59-A6C34878D82A}">
                    <a16:rowId xmlns:a16="http://schemas.microsoft.com/office/drawing/2014/main" val="10002"/>
                  </a:ext>
                </a:extLst>
              </a:tr>
              <a:tr h="8295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dirty="0" smtClean="0">
                          <a:effectLst/>
                          <a:latin typeface="Roboto Light" panose="02000000000000000000" pitchFamily="2" charset="0"/>
                          <a:ea typeface="Times New Roman" panose="02020603050405020304" pitchFamily="18" charset="0"/>
                          <a:cs typeface="Times New Roman" panose="02020603050405020304" pitchFamily="18" charset="0"/>
                        </a:rPr>
                        <a:t>How much of this data is duplicated elsewhere?</a:t>
                      </a:r>
                      <a:endParaRPr lang="en-US" sz="2000" b="0" dirty="0" smtClean="0">
                        <a:effectLst/>
                        <a:latin typeface="Roboto Light" panose="02000000000000000000" pitchFamily="2" charset="0"/>
                        <a:ea typeface="Times New Roman" panose="02020603050405020304" pitchFamily="18" charset="0"/>
                        <a:cs typeface="Times New Roman" panose="02020603050405020304" pitchFamily="18" charset="0"/>
                      </a:endParaRPr>
                    </a:p>
                  </a:txBody>
                  <a:tcPr/>
                </a:tc>
                <a:tc>
                  <a:txBody>
                    <a:bodyPr/>
                    <a:lstStyle/>
                    <a:p>
                      <a:r>
                        <a:rPr lang="en-US" sz="2000" i="1" dirty="0" smtClean="0">
                          <a:latin typeface="Roboto Light" panose="02000000000000000000" pitchFamily="2" charset="0"/>
                          <a:ea typeface="Roboto Light" panose="02000000000000000000" pitchFamily="2" charset="0"/>
                          <a:cs typeface="Roboto Light" panose="02000000000000000000" pitchFamily="2" charset="0"/>
                        </a:rPr>
                        <a:t>Customer records in</a:t>
                      </a:r>
                      <a:r>
                        <a:rPr lang="en-US" sz="2000" i="1" baseline="0" dirty="0" smtClean="0">
                          <a:latin typeface="Roboto Light" panose="02000000000000000000" pitchFamily="2" charset="0"/>
                          <a:ea typeface="Roboto Light" panose="02000000000000000000" pitchFamily="2" charset="0"/>
                          <a:cs typeface="Roboto Light" panose="02000000000000000000" pitchFamily="2" charset="0"/>
                        </a:rPr>
                        <a:t> CRM (authoritative)</a:t>
                      </a:r>
                      <a:endParaRPr lang="en-US" sz="2000" i="1" dirty="0">
                        <a:latin typeface="Roboto Light" panose="02000000000000000000" pitchFamily="2" charset="0"/>
                        <a:ea typeface="Roboto Light" panose="02000000000000000000" pitchFamily="2" charset="0"/>
                        <a:cs typeface="Roboto Light" panose="020000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dirty="0" smtClean="0">
                          <a:solidFill>
                            <a:schemeClr val="bg1"/>
                          </a:solidFill>
                          <a:effectLst/>
                          <a:latin typeface="Roboto Light" panose="02000000000000000000" pitchFamily="2" charset="0"/>
                          <a:ea typeface="Times New Roman" panose="02020603050405020304" pitchFamily="18" charset="0"/>
                          <a:cs typeface="Times New Roman" panose="02020603050405020304" pitchFamily="18" charset="0"/>
                        </a:rPr>
                        <a:t>How much of this data is obsolete or irrelevant?</a:t>
                      </a:r>
                      <a:endParaRPr lang="en-US" sz="2000" b="0" dirty="0" smtClean="0">
                        <a:solidFill>
                          <a:schemeClr val="bg1"/>
                        </a:solidFill>
                        <a:effectLst/>
                        <a:latin typeface="Roboto Light" panose="02000000000000000000" pitchFamily="2" charset="0"/>
                        <a:ea typeface="Times New Roman" panose="02020603050405020304" pitchFamily="18" charset="0"/>
                        <a:cs typeface="Times New Roman" panose="02020603050405020304" pitchFamily="18" charset="0"/>
                      </a:endParaRPr>
                    </a:p>
                  </a:txBody>
                  <a:tcPr>
                    <a:solidFill>
                      <a:schemeClr val="accent1"/>
                    </a:solidFill>
                  </a:tcPr>
                </a:tc>
                <a:tc>
                  <a:txBody>
                    <a:bodyPr/>
                    <a:lstStyle/>
                    <a:p>
                      <a:r>
                        <a:rPr lang="en-US" sz="2000" i="1" dirty="0" smtClean="0">
                          <a:latin typeface="Roboto Light" panose="02000000000000000000" pitchFamily="2" charset="0"/>
                          <a:ea typeface="Roboto Light" panose="02000000000000000000" pitchFamily="2" charset="0"/>
                          <a:cs typeface="Roboto Light" panose="02000000000000000000" pitchFamily="2" charset="0"/>
                        </a:rPr>
                        <a:t>18%</a:t>
                      </a:r>
                      <a:r>
                        <a:rPr lang="en-US" sz="2000" i="1" baseline="0" dirty="0" smtClean="0">
                          <a:latin typeface="Roboto Light" panose="02000000000000000000" pitchFamily="2" charset="0"/>
                          <a:ea typeface="Roboto Light" panose="02000000000000000000" pitchFamily="2" charset="0"/>
                          <a:cs typeface="Roboto Light" panose="02000000000000000000" pitchFamily="2" charset="0"/>
                        </a:rPr>
                        <a:t> - audit records older than 7 years</a:t>
                      </a:r>
                      <a:endParaRPr lang="en-US" sz="2000" i="1" dirty="0">
                        <a:latin typeface="Roboto Light" panose="02000000000000000000" pitchFamily="2" charset="0"/>
                        <a:ea typeface="Roboto Light" panose="02000000000000000000" pitchFamily="2" charset="0"/>
                        <a:cs typeface="Roboto Light" panose="02000000000000000000" pitchFamily="2" charset="0"/>
                      </a:endParaRPr>
                    </a:p>
                  </a:txBody>
                  <a:tcPr/>
                </a:tc>
                <a:extLst>
                  <a:ext uri="{0D108BD9-81ED-4DB2-BD59-A6C34878D82A}">
                    <a16:rowId xmlns:a16="http://schemas.microsoft.com/office/drawing/2014/main" val="10003"/>
                  </a:ext>
                </a:extLst>
              </a:tr>
              <a:tr h="11850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smtClean="0">
                          <a:latin typeface="Roboto Light" panose="02000000000000000000" pitchFamily="2" charset="0"/>
                          <a:ea typeface="Roboto Light" panose="02000000000000000000" pitchFamily="2" charset="0"/>
                          <a:cs typeface="Roboto Light" panose="02000000000000000000" pitchFamily="2" charset="0"/>
                        </a:rPr>
                        <a:t>What reports currently use this data, and are they satisfactory?</a:t>
                      </a:r>
                    </a:p>
                  </a:txBody>
                  <a:tcPr/>
                </a:tc>
                <a:tc>
                  <a:txBody>
                    <a:bodyPr/>
                    <a:lstStyle/>
                    <a:p>
                      <a:r>
                        <a:rPr lang="en-US" sz="2000" i="1" dirty="0" smtClean="0">
                          <a:latin typeface="Roboto Light" panose="02000000000000000000" pitchFamily="2" charset="0"/>
                          <a:ea typeface="Roboto Light" panose="02000000000000000000" pitchFamily="2" charset="0"/>
                          <a:cs typeface="Roboto Light" panose="02000000000000000000" pitchFamily="2" charset="0"/>
                        </a:rPr>
                        <a:t>Financial reporting, annual reporting</a:t>
                      </a:r>
                      <a:endParaRPr lang="en-US" sz="2000" i="1" dirty="0">
                        <a:latin typeface="Roboto Light" panose="02000000000000000000" pitchFamily="2" charset="0"/>
                        <a:ea typeface="Roboto Light" panose="02000000000000000000" pitchFamily="2" charset="0"/>
                        <a:cs typeface="Roboto Light" panose="02000000000000000000" pitchFamily="2"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How is this data used?</a:t>
                      </a:r>
                    </a:p>
                  </a:txBody>
                  <a:tcPr>
                    <a:solidFill>
                      <a:schemeClr val="accent1"/>
                    </a:solidFill>
                  </a:tcPr>
                </a:tc>
                <a:tc>
                  <a:txBody>
                    <a:bodyPr/>
                    <a:lstStyle/>
                    <a:p>
                      <a:r>
                        <a:rPr lang="en-US" sz="2000" i="1" dirty="0" smtClean="0">
                          <a:latin typeface="Roboto Light" panose="02000000000000000000" pitchFamily="2" charset="0"/>
                          <a:ea typeface="Roboto Light" panose="02000000000000000000" pitchFamily="2" charset="0"/>
                          <a:cs typeface="Roboto Light" panose="02000000000000000000" pitchFamily="2" charset="0"/>
                        </a:rPr>
                        <a:t>To manage financial records</a:t>
                      </a:r>
                      <a:endParaRPr lang="en-US" sz="2000" i="1" dirty="0">
                        <a:latin typeface="Roboto Light" panose="02000000000000000000" pitchFamily="2" charset="0"/>
                        <a:ea typeface="Roboto Light" panose="02000000000000000000" pitchFamily="2" charset="0"/>
                        <a:cs typeface="Roboto Light" panose="02000000000000000000" pitchFamily="2" charset="0"/>
                      </a:endParaRPr>
                    </a:p>
                  </a:txBody>
                  <a:tcPr/>
                </a:tc>
                <a:extLst>
                  <a:ext uri="{0D108BD9-81ED-4DB2-BD59-A6C34878D82A}">
                    <a16:rowId xmlns:a16="http://schemas.microsoft.com/office/drawing/2014/main" val="10004"/>
                  </a:ext>
                </a:extLst>
              </a:tr>
              <a:tr h="14113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smtClean="0">
                          <a:latin typeface="Roboto Light" panose="02000000000000000000" pitchFamily="2" charset="0"/>
                          <a:ea typeface="Roboto Light" panose="02000000000000000000" pitchFamily="2" charset="0"/>
                          <a:cs typeface="Roboto Light" panose="02000000000000000000" pitchFamily="2" charset="0"/>
                        </a:rPr>
                        <a:t>Is external or third party permission required before extracting this data, and how much will that cost?</a:t>
                      </a:r>
                    </a:p>
                  </a:txBody>
                  <a:tcPr/>
                </a:tc>
                <a:tc>
                  <a:txBody>
                    <a:bodyPr/>
                    <a:lstStyle/>
                    <a:p>
                      <a:r>
                        <a:rPr lang="en-US" sz="2000" i="1" dirty="0" smtClean="0">
                          <a:latin typeface="Roboto Light" panose="02000000000000000000" pitchFamily="2" charset="0"/>
                          <a:ea typeface="Roboto Light" panose="02000000000000000000" pitchFamily="2" charset="0"/>
                          <a:cs typeface="Roboto Light" panose="02000000000000000000" pitchFamily="2" charset="0"/>
                        </a:rPr>
                        <a:t>No</a:t>
                      </a:r>
                      <a:endParaRPr lang="en-US" sz="2000" i="1" dirty="0">
                        <a:latin typeface="Roboto Light" panose="02000000000000000000" pitchFamily="2" charset="0"/>
                        <a:ea typeface="Roboto Light" panose="02000000000000000000" pitchFamily="2" charset="0"/>
                        <a:cs typeface="Roboto Light" panose="02000000000000000000" pitchFamily="2" charset="0"/>
                      </a:endParaRPr>
                    </a:p>
                  </a:txBody>
                  <a:tcPr/>
                </a:tc>
                <a:tc>
                  <a:txBody>
                    <a:bodyPr/>
                    <a:lstStyle/>
                    <a:p>
                      <a:r>
                        <a:rPr lang="en-US" sz="2000" b="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Does the organisation have the skills in-house to perform the analysis and extraction?</a:t>
                      </a:r>
                    </a:p>
                  </a:txBody>
                  <a:tcPr>
                    <a:solidFill>
                      <a:schemeClr val="accent1"/>
                    </a:solidFill>
                  </a:tcPr>
                </a:tc>
                <a:tc>
                  <a:txBody>
                    <a:bodyPr/>
                    <a:lstStyle/>
                    <a:p>
                      <a:r>
                        <a:rPr lang="en-US" sz="2000" i="1" dirty="0" smtClean="0">
                          <a:latin typeface="Roboto Light" panose="02000000000000000000" pitchFamily="2" charset="0"/>
                          <a:ea typeface="Roboto Light" panose="02000000000000000000" pitchFamily="2" charset="0"/>
                          <a:cs typeface="Roboto Light" panose="02000000000000000000" pitchFamily="2" charset="0"/>
                        </a:rPr>
                        <a:t>In-house</a:t>
                      </a:r>
                      <a:endParaRPr lang="en-US" sz="2000" i="1" dirty="0">
                        <a:latin typeface="Roboto Light" panose="02000000000000000000" pitchFamily="2" charset="0"/>
                        <a:ea typeface="Roboto Light" panose="02000000000000000000" pitchFamily="2" charset="0"/>
                        <a:cs typeface="Roboto Light" panose="02000000000000000000" pitchFamily="2"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43237502"/>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incrementally build a data dictionary</a:t>
            </a:r>
            <a:br>
              <a:rPr lang="en-US" dirty="0" smtClean="0"/>
            </a:br>
            <a:r>
              <a:rPr lang="en-US" sz="2200" dirty="0" smtClean="0"/>
              <a:t>part of your definition of done</a:t>
            </a:r>
            <a:endParaRPr lang="en-US" dirty="0"/>
          </a:p>
        </p:txBody>
      </p:sp>
    </p:spTree>
    <p:extLst>
      <p:ext uri="{BB962C8B-B14F-4D97-AF65-F5344CB8AC3E}">
        <p14:creationId xmlns:p14="http://schemas.microsoft.com/office/powerpoint/2010/main" val="3346557955"/>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driven development</a:t>
            </a:r>
            <a:br>
              <a:rPr lang="en-US" dirty="0" smtClean="0"/>
            </a:br>
            <a:r>
              <a:rPr lang="en-US" sz="2200" dirty="0"/>
              <a:t>f</a:t>
            </a:r>
            <a:r>
              <a:rPr lang="en-US" sz="2200" dirty="0" smtClean="0"/>
              <a:t>or business intelligence</a:t>
            </a:r>
            <a:endParaRPr lang="en-US" dirty="0"/>
          </a:p>
        </p:txBody>
      </p:sp>
    </p:spTree>
    <p:extLst>
      <p:ext uri="{BB962C8B-B14F-4D97-AF65-F5344CB8AC3E}">
        <p14:creationId xmlns:p14="http://schemas.microsoft.com/office/powerpoint/2010/main" val="1918493240"/>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	develop overall model (system)</a:t>
            </a:r>
            <a:br>
              <a:rPr lang="en-US" dirty="0" smtClean="0"/>
            </a:br>
            <a:r>
              <a:rPr lang="en-US" dirty="0" smtClean="0"/>
              <a:t>2.	build feature list (project)</a:t>
            </a:r>
            <a:br>
              <a:rPr lang="en-US" dirty="0" smtClean="0"/>
            </a:br>
            <a:r>
              <a:rPr lang="en-US" dirty="0" smtClean="0"/>
              <a:t>3.	plan by feature (iteration)</a:t>
            </a:r>
            <a:br>
              <a:rPr lang="en-US" dirty="0" smtClean="0"/>
            </a:br>
            <a:r>
              <a:rPr lang="en-US" dirty="0" smtClean="0"/>
              <a:t>4.	design by feature (iteration)</a:t>
            </a:r>
            <a:br>
              <a:rPr lang="en-US" dirty="0" smtClean="0"/>
            </a:br>
            <a:r>
              <a:rPr lang="en-US" dirty="0" smtClean="0"/>
              <a:t>5.	build by feature (iteration)</a:t>
            </a:r>
            <a:endParaRPr lang="en-US" dirty="0"/>
          </a:p>
        </p:txBody>
      </p:sp>
    </p:spTree>
    <p:extLst>
      <p:ext uri="{BB962C8B-B14F-4D97-AF65-F5344CB8AC3E}">
        <p14:creationId xmlns:p14="http://schemas.microsoft.com/office/powerpoint/2010/main" val="1802626301"/>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develop overall model</a:t>
            </a:r>
            <a:r>
              <a:rPr lang="en-US" dirty="0" smtClean="0"/>
              <a:t> </a:t>
            </a:r>
            <a:br>
              <a:rPr lang="en-US" dirty="0" smtClean="0"/>
            </a:br>
            <a:r>
              <a:rPr lang="en-US" dirty="0" smtClean="0"/>
              <a:t>- high level scope</a:t>
            </a:r>
            <a:br>
              <a:rPr lang="en-US" dirty="0" smtClean="0"/>
            </a:br>
            <a:r>
              <a:rPr lang="en-US" dirty="0" smtClean="0"/>
              <a:t>- domain walkthrough &amp; peer review</a:t>
            </a:r>
            <a:br>
              <a:rPr lang="en-US" dirty="0" smtClean="0"/>
            </a:br>
            <a:r>
              <a:rPr lang="en-US" dirty="0" smtClean="0"/>
              <a:t>- merge into complete </a:t>
            </a:r>
            <a:br>
              <a:rPr lang="en-US" dirty="0" smtClean="0"/>
            </a:br>
            <a:r>
              <a:rPr lang="en-US" dirty="0" smtClean="0"/>
              <a:t>  system model </a:t>
            </a:r>
            <a:endParaRPr lang="en-US" dirty="0"/>
          </a:p>
        </p:txBody>
      </p:sp>
      <p:pic>
        <p:nvPicPr>
          <p:cNvPr id="43" name="Picture 42"/>
          <p:cNvPicPr>
            <a:picLocks noChangeAspect="1"/>
          </p:cNvPicPr>
          <p:nvPr/>
        </p:nvPicPr>
        <p:blipFill>
          <a:blip r:embed="rId2"/>
          <a:stretch>
            <a:fillRect/>
          </a:stretch>
        </p:blipFill>
        <p:spPr>
          <a:xfrm>
            <a:off x="8265952" y="3326400"/>
            <a:ext cx="3926048" cy="3531600"/>
          </a:xfrm>
          <a:prstGeom prst="rect">
            <a:avLst/>
          </a:prstGeom>
        </p:spPr>
      </p:pic>
    </p:spTree>
    <p:extLst>
      <p:ext uri="{BB962C8B-B14F-4D97-AF65-F5344CB8AC3E}">
        <p14:creationId xmlns:p14="http://schemas.microsoft.com/office/powerpoint/2010/main" val="1680288618"/>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65952" y="3326400"/>
            <a:ext cx="3926048" cy="3531600"/>
          </a:xfrm>
          <a:prstGeom prst="rect">
            <a:avLst/>
          </a:prstGeom>
        </p:spPr>
      </p:pic>
      <p:sp>
        <p:nvSpPr>
          <p:cNvPr id="2" name="Title 1"/>
          <p:cNvSpPr>
            <a:spLocks noGrp="1"/>
          </p:cNvSpPr>
          <p:nvPr>
            <p:ph type="title"/>
          </p:nvPr>
        </p:nvSpPr>
        <p:spPr/>
        <p:txBody>
          <a:bodyPr>
            <a:normAutofit/>
          </a:bodyPr>
          <a:lstStyle/>
          <a:p>
            <a:r>
              <a:rPr lang="en-US" sz="2400" dirty="0" smtClean="0"/>
              <a:t>build feature list</a:t>
            </a:r>
            <a:r>
              <a:rPr lang="en-US" dirty="0"/>
              <a:t> </a:t>
            </a:r>
            <a:r>
              <a:rPr lang="en-US" dirty="0" smtClean="0"/>
              <a:t/>
            </a:r>
            <a:br>
              <a:rPr lang="en-US" dirty="0" smtClean="0"/>
            </a:br>
            <a:r>
              <a:rPr lang="en-US" dirty="0" smtClean="0"/>
              <a:t>- split domain into subject areas</a:t>
            </a:r>
            <a:br>
              <a:rPr lang="en-US" dirty="0" smtClean="0"/>
            </a:br>
            <a:r>
              <a:rPr lang="en-US" dirty="0" smtClean="0"/>
              <a:t>- separate into business activities</a:t>
            </a:r>
            <a:br>
              <a:rPr lang="en-US" dirty="0" smtClean="0"/>
            </a:br>
            <a:r>
              <a:rPr lang="en-US" dirty="0" smtClean="0"/>
              <a:t>- separate into individual </a:t>
            </a:r>
            <a:br>
              <a:rPr lang="en-US" dirty="0" smtClean="0"/>
            </a:br>
            <a:r>
              <a:rPr lang="en-US" dirty="0"/>
              <a:t> </a:t>
            </a:r>
            <a:r>
              <a:rPr lang="en-US" dirty="0" smtClean="0"/>
              <a:t> features</a:t>
            </a:r>
            <a:endParaRPr lang="en-US" dirty="0"/>
          </a:p>
        </p:txBody>
      </p:sp>
      <p:pic>
        <p:nvPicPr>
          <p:cNvPr id="3" name="Picture 2"/>
          <p:cNvPicPr>
            <a:picLocks noChangeAspect="1"/>
          </p:cNvPicPr>
          <p:nvPr/>
        </p:nvPicPr>
        <p:blipFill>
          <a:blip r:embed="rId3"/>
          <a:stretch>
            <a:fillRect/>
          </a:stretch>
        </p:blipFill>
        <p:spPr>
          <a:xfrm>
            <a:off x="8265952" y="3326400"/>
            <a:ext cx="3926048" cy="3531600"/>
          </a:xfrm>
          <a:prstGeom prst="rect">
            <a:avLst/>
          </a:prstGeom>
        </p:spPr>
      </p:pic>
    </p:spTree>
    <p:extLst>
      <p:ext uri="{BB962C8B-B14F-4D97-AF65-F5344CB8AC3E}">
        <p14:creationId xmlns:p14="http://schemas.microsoft.com/office/powerpoint/2010/main" val="154716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65952" y="3326400"/>
            <a:ext cx="3926048" cy="3531600"/>
          </a:xfrm>
          <a:prstGeom prst="rect">
            <a:avLst/>
          </a:prstGeom>
        </p:spPr>
      </p:pic>
      <p:sp>
        <p:nvSpPr>
          <p:cNvPr id="2" name="Title 1"/>
          <p:cNvSpPr>
            <a:spLocks noGrp="1"/>
          </p:cNvSpPr>
          <p:nvPr>
            <p:ph type="title"/>
          </p:nvPr>
        </p:nvSpPr>
        <p:spPr/>
        <p:txBody>
          <a:bodyPr>
            <a:normAutofit/>
          </a:bodyPr>
          <a:lstStyle/>
          <a:p>
            <a:r>
              <a:rPr lang="en-US" sz="2400" dirty="0" smtClean="0"/>
              <a:t>plan by feature</a:t>
            </a:r>
            <a:r>
              <a:rPr lang="en-US" dirty="0"/>
              <a:t> </a:t>
            </a:r>
            <a:r>
              <a:rPr lang="en-US" dirty="0" smtClean="0"/>
              <a:t/>
            </a:r>
            <a:br>
              <a:rPr lang="en-US" dirty="0" smtClean="0"/>
            </a:br>
            <a:r>
              <a:rPr lang="en-US" dirty="0" smtClean="0"/>
              <a:t>- assign features to data models</a:t>
            </a:r>
            <a:br>
              <a:rPr lang="en-US" dirty="0" smtClean="0"/>
            </a:br>
            <a:r>
              <a:rPr lang="en-US" dirty="0" smtClean="0"/>
              <a:t>- assign data models to </a:t>
            </a:r>
            <a:br>
              <a:rPr lang="en-US" dirty="0" smtClean="0"/>
            </a:br>
            <a:r>
              <a:rPr lang="en-US" dirty="0"/>
              <a:t> </a:t>
            </a:r>
            <a:r>
              <a:rPr lang="en-US" dirty="0" smtClean="0"/>
              <a:t> developers</a:t>
            </a:r>
            <a:endParaRPr lang="en-US" dirty="0"/>
          </a:p>
        </p:txBody>
      </p:sp>
      <p:pic>
        <p:nvPicPr>
          <p:cNvPr id="4" name="Picture 3"/>
          <p:cNvPicPr>
            <a:picLocks noChangeAspect="1"/>
          </p:cNvPicPr>
          <p:nvPr/>
        </p:nvPicPr>
        <p:blipFill>
          <a:blip r:embed="rId3"/>
          <a:stretch>
            <a:fillRect/>
          </a:stretch>
        </p:blipFill>
        <p:spPr>
          <a:xfrm>
            <a:off x="8265952" y="3326400"/>
            <a:ext cx="3926048" cy="3531600"/>
          </a:xfrm>
          <a:prstGeom prst="rect">
            <a:avLst/>
          </a:prstGeom>
        </p:spPr>
      </p:pic>
    </p:spTree>
    <p:extLst>
      <p:ext uri="{BB962C8B-B14F-4D97-AF65-F5344CB8AC3E}">
        <p14:creationId xmlns:p14="http://schemas.microsoft.com/office/powerpoint/2010/main" val="277084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993" b="8993"/>
          <a:stretch/>
        </p:blipFill>
        <p:spPr>
          <a:xfrm>
            <a:off x="6582" y="3703"/>
            <a:ext cx="12178832" cy="6850593"/>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marL="914400" indent="-914400">
              <a:lnSpc>
                <a:spcPct val="80000"/>
              </a:lnSpc>
              <a:buFont typeface="+mj-lt"/>
              <a:buAutoNum type="arabicPeriod" startAt="3"/>
            </a:pPr>
            <a:r>
              <a:rPr lang="en-AU" dirty="0" smtClean="0"/>
              <a:t>deliver working software frequently, from a couple of weeks to a couple of months, with a preference to the shorter timescale.</a:t>
            </a:r>
            <a:endParaRPr lang="en-AU" dirty="0"/>
          </a:p>
        </p:txBody>
      </p:sp>
    </p:spTree>
    <p:extLst>
      <p:ext uri="{BB962C8B-B14F-4D97-AF65-F5344CB8AC3E}">
        <p14:creationId xmlns:p14="http://schemas.microsoft.com/office/powerpoint/2010/main" val="1065444433"/>
      </p:ext>
    </p:extLst>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design by feature</a:t>
            </a:r>
            <a:r>
              <a:rPr lang="en-US" dirty="0"/>
              <a:t> </a:t>
            </a:r>
            <a:r>
              <a:rPr lang="en-US" dirty="0" smtClean="0"/>
              <a:t/>
            </a:r>
            <a:br>
              <a:rPr lang="en-US" dirty="0" smtClean="0"/>
            </a:br>
            <a:r>
              <a:rPr lang="en-US" dirty="0" smtClean="0"/>
              <a:t>- select features for the iteration </a:t>
            </a:r>
            <a:br>
              <a:rPr lang="en-US" dirty="0" smtClean="0"/>
            </a:br>
            <a:r>
              <a:rPr lang="en-US" dirty="0" smtClean="0"/>
              <a:t>- build sequence diagrams (Kanban)</a:t>
            </a:r>
            <a:br>
              <a:rPr lang="en-US" dirty="0" smtClean="0"/>
            </a:br>
            <a:r>
              <a:rPr lang="en-US" dirty="0" smtClean="0"/>
              <a:t>- inspect and review the </a:t>
            </a:r>
            <a:br>
              <a:rPr lang="en-US" dirty="0" smtClean="0"/>
            </a:br>
            <a:r>
              <a:rPr lang="en-US" dirty="0" smtClean="0"/>
              <a:t>  design </a:t>
            </a:r>
            <a:endParaRPr lang="en-US" dirty="0"/>
          </a:p>
        </p:txBody>
      </p:sp>
      <p:pic>
        <p:nvPicPr>
          <p:cNvPr id="5" name="Picture 4"/>
          <p:cNvPicPr>
            <a:picLocks noChangeAspect="1"/>
          </p:cNvPicPr>
          <p:nvPr/>
        </p:nvPicPr>
        <p:blipFill>
          <a:blip r:embed="rId2"/>
          <a:stretch>
            <a:fillRect/>
          </a:stretch>
        </p:blipFill>
        <p:spPr>
          <a:xfrm>
            <a:off x="8265952" y="3326400"/>
            <a:ext cx="3926048" cy="3531600"/>
          </a:xfrm>
          <a:prstGeom prst="rect">
            <a:avLst/>
          </a:prstGeom>
        </p:spPr>
      </p:pic>
    </p:spTree>
    <p:extLst>
      <p:ext uri="{BB962C8B-B14F-4D97-AF65-F5344CB8AC3E}">
        <p14:creationId xmlns:p14="http://schemas.microsoft.com/office/powerpoint/2010/main" val="3128541735"/>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build by feature</a:t>
            </a:r>
            <a:r>
              <a:rPr lang="en-US" dirty="0"/>
              <a:t> </a:t>
            </a:r>
            <a:r>
              <a:rPr lang="en-US" dirty="0" smtClean="0"/>
              <a:t/>
            </a:r>
            <a:br>
              <a:rPr lang="en-US" dirty="0" smtClean="0"/>
            </a:br>
            <a:r>
              <a:rPr lang="en-US" dirty="0" smtClean="0"/>
              <a:t>- develop each feature </a:t>
            </a:r>
            <a:br>
              <a:rPr lang="en-US" dirty="0" smtClean="0"/>
            </a:br>
            <a:r>
              <a:rPr lang="en-US" dirty="0" smtClean="0"/>
              <a:t>- unit test </a:t>
            </a:r>
            <a:br>
              <a:rPr lang="en-US" dirty="0" smtClean="0"/>
            </a:br>
            <a:r>
              <a:rPr lang="en-US" dirty="0" smtClean="0"/>
              <a:t>- deploy feature</a:t>
            </a:r>
            <a:endParaRPr lang="en-US" dirty="0"/>
          </a:p>
        </p:txBody>
      </p:sp>
      <p:pic>
        <p:nvPicPr>
          <p:cNvPr id="5" name="Picture 4"/>
          <p:cNvPicPr>
            <a:picLocks noChangeAspect="1"/>
          </p:cNvPicPr>
          <p:nvPr/>
        </p:nvPicPr>
        <p:blipFill>
          <a:blip r:embed="rId2"/>
          <a:stretch>
            <a:fillRect/>
          </a:stretch>
        </p:blipFill>
        <p:spPr>
          <a:xfrm>
            <a:off x="8265952" y="3326400"/>
            <a:ext cx="3926048" cy="3531600"/>
          </a:xfrm>
          <a:prstGeom prst="rect">
            <a:avLst/>
          </a:prstGeom>
        </p:spPr>
      </p:pic>
    </p:spTree>
    <p:extLst>
      <p:ext uri="{BB962C8B-B14F-4D97-AF65-F5344CB8AC3E}">
        <p14:creationId xmlns:p14="http://schemas.microsoft.com/office/powerpoint/2010/main" val="1570947327"/>
      </p:ext>
    </p:extLst>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agile estimation</a:t>
            </a:r>
            <a:br>
              <a:rPr lang="en-AU" spc="-100" dirty="0" smtClean="0"/>
            </a:br>
            <a:r>
              <a:rPr lang="en-AU" sz="2200" spc="-100" dirty="0" smtClean="0">
                <a:solidFill>
                  <a:schemeClr val="bg1"/>
                </a:solidFill>
              </a:rPr>
              <a:t>first order estimate - using story points</a:t>
            </a:r>
            <a:endParaRPr lang="en-AU" sz="2200" spc="-100" dirty="0"/>
          </a:p>
        </p:txBody>
      </p:sp>
    </p:spTree>
    <p:extLst>
      <p:ext uri="{BB962C8B-B14F-4D97-AF65-F5344CB8AC3E}">
        <p14:creationId xmlns:p14="http://schemas.microsoft.com/office/powerpoint/2010/main" val="204773813"/>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cstate="print">
            <a:clrChange>
              <a:clrFrom>
                <a:srgbClr val="F6F7F7"/>
              </a:clrFrom>
              <a:clrTo>
                <a:srgbClr val="F6F7F7">
                  <a:alpha val="0"/>
                </a:srgbClr>
              </a:clrTo>
            </a:clrChange>
            <a:extLst>
              <a:ext uri="{28A0092B-C50C-407E-A947-70E740481C1C}">
                <a14:useLocalDpi xmlns:a14="http://schemas.microsoft.com/office/drawing/2010/main" val="0"/>
              </a:ext>
            </a:extLst>
          </a:blip>
          <a:srcRect l="6271" r="11678"/>
          <a:stretch/>
        </p:blipFill>
        <p:spPr bwMode="auto">
          <a:xfrm>
            <a:off x="1524000" y="360040"/>
            <a:ext cx="8892480"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1684760" y="3861048"/>
            <a:ext cx="1944216" cy="2304256"/>
          </a:xfrm>
          <a:prstGeom prst="ellipse">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2" name="Rectangle 1"/>
          <p:cNvSpPr/>
          <p:nvPr/>
        </p:nvSpPr>
        <p:spPr>
          <a:xfrm>
            <a:off x="9984432" y="6021288"/>
            <a:ext cx="864096"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1091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1, 2, 3, 5, 8, 13, 20, 40, 100</a:t>
            </a:r>
            <a:br>
              <a:rPr lang="en-AU" spc="-100" dirty="0" smtClean="0"/>
            </a:br>
            <a:r>
              <a:rPr lang="en-AU" sz="2000" spc="-100" dirty="0" smtClean="0"/>
              <a:t>simplified </a:t>
            </a:r>
            <a:r>
              <a:rPr lang="en-AU" sz="2000" spc="-100" dirty="0" err="1" smtClean="0"/>
              <a:t>f</a:t>
            </a:r>
            <a:r>
              <a:rPr lang="en-AU" sz="2000" spc="-100" dirty="0" err="1" smtClean="0">
                <a:solidFill>
                  <a:schemeClr val="bg1"/>
                </a:solidFill>
              </a:rPr>
              <a:t>ibonacci</a:t>
            </a:r>
            <a:r>
              <a:rPr lang="en-AU" sz="2000" spc="-100" dirty="0" smtClean="0">
                <a:solidFill>
                  <a:schemeClr val="bg1"/>
                </a:solidFill>
              </a:rPr>
              <a:t> sequence</a:t>
            </a:r>
            <a:endParaRPr lang="en-AU" sz="2000" spc="-100" dirty="0">
              <a:solidFill>
                <a:schemeClr val="bg1"/>
              </a:solidFill>
            </a:endParaRPr>
          </a:p>
        </p:txBody>
      </p:sp>
    </p:spTree>
    <p:extLst>
      <p:ext uri="{BB962C8B-B14F-4D97-AF65-F5344CB8AC3E}">
        <p14:creationId xmlns:p14="http://schemas.microsoft.com/office/powerpoint/2010/main" val="3502933924"/>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rPr>
              <a:t>expert opinion</a:t>
            </a:r>
            <a:br>
              <a:rPr lang="en-AU" sz="2000" spc="-100" dirty="0" smtClean="0">
                <a:solidFill>
                  <a:schemeClr val="bg1"/>
                </a:solidFill>
              </a:rPr>
            </a:br>
            <a:r>
              <a:rPr lang="en-AU" spc="-100" dirty="0" smtClean="0"/>
              <a:t>the team member with specific domain knowledge</a:t>
            </a:r>
            <a:br>
              <a:rPr lang="en-AU" spc="-100" dirty="0" smtClean="0"/>
            </a:br>
            <a:r>
              <a:rPr lang="en-AU" sz="2200" spc="-100" dirty="0" smtClean="0">
                <a:solidFill>
                  <a:schemeClr val="bg1"/>
                </a:solidFill>
              </a:rPr>
              <a:t>e.g. dba estimating database tasks</a:t>
            </a:r>
            <a:endParaRPr lang="en-AU" sz="2200" spc="-100" dirty="0">
              <a:solidFill>
                <a:schemeClr val="bg1"/>
              </a:solidFill>
            </a:endParaRPr>
          </a:p>
        </p:txBody>
      </p:sp>
    </p:spTree>
    <p:extLst>
      <p:ext uri="{BB962C8B-B14F-4D97-AF65-F5344CB8AC3E}">
        <p14:creationId xmlns:p14="http://schemas.microsoft.com/office/powerpoint/2010/main" val="2563989208"/>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rPr>
              <a:t>comparison</a:t>
            </a:r>
            <a:br>
              <a:rPr lang="en-AU" sz="2000" spc="-100" dirty="0" smtClean="0">
                <a:solidFill>
                  <a:schemeClr val="bg1"/>
                </a:solidFill>
              </a:rPr>
            </a:br>
            <a:r>
              <a:rPr lang="en-AU" spc="-100" dirty="0" smtClean="0"/>
              <a:t>comparing a task to another, estimated, task</a:t>
            </a:r>
            <a:br>
              <a:rPr lang="en-AU" spc="-100" dirty="0" smtClean="0"/>
            </a:br>
            <a:r>
              <a:rPr lang="en-AU" sz="2000" spc="-100" dirty="0" smtClean="0">
                <a:solidFill>
                  <a:schemeClr val="bg1"/>
                </a:solidFill>
              </a:rPr>
              <a:t>e.g. task a is about twice the effort of task b</a:t>
            </a:r>
            <a:endParaRPr lang="en-AU" sz="2000" spc="-100" dirty="0">
              <a:solidFill>
                <a:schemeClr val="bg1"/>
              </a:solidFill>
            </a:endParaRPr>
          </a:p>
        </p:txBody>
      </p:sp>
    </p:spTree>
    <p:extLst>
      <p:ext uri="{BB962C8B-B14F-4D97-AF65-F5344CB8AC3E}">
        <p14:creationId xmlns:p14="http://schemas.microsoft.com/office/powerpoint/2010/main" val="2470612340"/>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rPr>
              <a:t>components</a:t>
            </a:r>
            <a:r>
              <a:rPr lang="en-AU" spc="-100" dirty="0" smtClean="0">
                <a:solidFill>
                  <a:schemeClr val="bg1"/>
                </a:solidFill>
              </a:rPr>
              <a:t/>
            </a:r>
            <a:br>
              <a:rPr lang="en-AU" spc="-100" dirty="0" smtClean="0">
                <a:solidFill>
                  <a:schemeClr val="bg1"/>
                </a:solidFill>
              </a:rPr>
            </a:br>
            <a:r>
              <a:rPr lang="en-AU" spc="-100" dirty="0" smtClean="0"/>
              <a:t>break a large task into small sub-tasks</a:t>
            </a:r>
            <a:br>
              <a:rPr lang="en-AU" spc="-100" dirty="0" smtClean="0"/>
            </a:br>
            <a:r>
              <a:rPr lang="en-AU" sz="2200" spc="-100" dirty="0" smtClean="0">
                <a:solidFill>
                  <a:schemeClr val="bg1"/>
                </a:solidFill>
              </a:rPr>
              <a:t>e.g. break report into data mart, metadata, navigation, etc.</a:t>
            </a:r>
            <a:endParaRPr lang="en-AU" sz="2200" spc="-100" dirty="0">
              <a:solidFill>
                <a:schemeClr val="bg1"/>
              </a:solidFill>
            </a:endParaRPr>
          </a:p>
        </p:txBody>
      </p:sp>
    </p:spTree>
    <p:extLst>
      <p:ext uri="{BB962C8B-B14F-4D97-AF65-F5344CB8AC3E}">
        <p14:creationId xmlns:p14="http://schemas.microsoft.com/office/powerpoint/2010/main" val="1128029017"/>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rPr>
              <a:t>planning poker</a:t>
            </a:r>
            <a:br>
              <a:rPr lang="en-AU" sz="2200" spc="-100" dirty="0" smtClean="0">
                <a:solidFill>
                  <a:schemeClr val="bg1"/>
                </a:solidFill>
              </a:rPr>
            </a:br>
            <a:r>
              <a:rPr lang="en-AU" spc="-100" dirty="0" smtClean="0"/>
              <a:t>everyone plays a card representing their estimate</a:t>
            </a:r>
            <a:br>
              <a:rPr lang="en-AU" spc="-100" dirty="0" smtClean="0"/>
            </a:br>
            <a:r>
              <a:rPr lang="en-AU" sz="2000" spc="-100" dirty="0" smtClean="0">
                <a:solidFill>
                  <a:schemeClr val="bg1"/>
                </a:solidFill>
              </a:rPr>
              <a:t>everyone participates to reach consensus</a:t>
            </a:r>
            <a:endParaRPr lang="en-AU" sz="2000" spc="-100" dirty="0">
              <a:solidFill>
                <a:schemeClr val="bg1"/>
              </a:solidFill>
            </a:endParaRPr>
          </a:p>
        </p:txBody>
      </p:sp>
    </p:spTree>
    <p:extLst>
      <p:ext uri="{BB962C8B-B14F-4D97-AF65-F5344CB8AC3E}">
        <p14:creationId xmlns:p14="http://schemas.microsoft.com/office/powerpoint/2010/main" val="4171455549"/>
      </p:ext>
    </p:extLst>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Backup\tmp\planning_pok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7982" y="-1"/>
            <a:ext cx="9170019" cy="686253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0" y="4409728"/>
            <a:ext cx="12192000" cy="2448272"/>
          </a:xfrm>
        </p:spPr>
        <p:txBody>
          <a:bodyPr/>
          <a:lstStyle/>
          <a:p>
            <a:r>
              <a:rPr lang="en-US" dirty="0" smtClean="0"/>
              <a:t>estimates must not be mentioned during planning discussion to avoid anchoring</a:t>
            </a:r>
            <a:endParaRPr lang="en-US" dirty="0"/>
          </a:p>
        </p:txBody>
      </p:sp>
    </p:spTree>
    <p:extLst>
      <p:ext uri="{BB962C8B-B14F-4D97-AF65-F5344CB8AC3E}">
        <p14:creationId xmlns:p14="http://schemas.microsoft.com/office/powerpoint/2010/main" val="1623332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7802" b="7802"/>
          <a:stretch/>
        </p:blipFill>
        <p:spPr>
          <a:xfrm>
            <a:off x="6" y="-66427"/>
            <a:ext cx="12250400" cy="6890850"/>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marL="914400" indent="-914400">
              <a:lnSpc>
                <a:spcPct val="80000"/>
              </a:lnSpc>
              <a:buFont typeface="+mj-lt"/>
              <a:buAutoNum type="arabicPeriod" startAt="4"/>
            </a:pPr>
            <a:r>
              <a:rPr lang="en-AU" dirty="0" smtClean="0"/>
              <a:t>business people and developers must work together daily throughout the project.</a:t>
            </a:r>
            <a:endParaRPr lang="en-AU" dirty="0"/>
          </a:p>
        </p:txBody>
      </p:sp>
    </p:spTree>
    <p:extLst>
      <p:ext uri="{BB962C8B-B14F-4D97-AF65-F5344CB8AC3E}">
        <p14:creationId xmlns:p14="http://schemas.microsoft.com/office/powerpoint/2010/main" val="1047843715"/>
      </p:ext>
    </p:extLst>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rPr>
              <a:t>staff overhead: non project time</a:t>
            </a:r>
            <a:br>
              <a:rPr lang="en-AU" sz="2000" spc="-100" dirty="0" smtClean="0">
                <a:solidFill>
                  <a:schemeClr val="bg1"/>
                </a:solidFill>
              </a:rPr>
            </a:br>
            <a:r>
              <a:rPr lang="en-AU" spc="-100" dirty="0" smtClean="0"/>
              <a:t>estimated leave, illness, breaks, meetings etc.</a:t>
            </a:r>
            <a:br>
              <a:rPr lang="en-AU" spc="-100" dirty="0" smtClean="0"/>
            </a:br>
            <a:r>
              <a:rPr lang="en-AU" sz="2000" spc="-100" dirty="0" smtClean="0">
                <a:solidFill>
                  <a:schemeClr val="bg1"/>
                </a:solidFill>
              </a:rPr>
              <a:t>generic industry modifier: 25%</a:t>
            </a:r>
            <a:endParaRPr lang="en-AU" sz="2000" spc="-100" dirty="0">
              <a:solidFill>
                <a:schemeClr val="bg1"/>
              </a:solidFill>
            </a:endParaRPr>
          </a:p>
        </p:txBody>
      </p:sp>
    </p:spTree>
    <p:extLst>
      <p:ext uri="{BB962C8B-B14F-4D97-AF65-F5344CB8AC3E}">
        <p14:creationId xmlns:p14="http://schemas.microsoft.com/office/powerpoint/2010/main" val="3815195587"/>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rPr>
              <a:t>duration calculation</a:t>
            </a:r>
            <a:br>
              <a:rPr lang="en-AU" sz="2000" spc="-100" dirty="0" smtClean="0">
                <a:solidFill>
                  <a:schemeClr val="bg1"/>
                </a:solidFill>
              </a:rPr>
            </a:br>
            <a:r>
              <a:rPr lang="en-AU" spc="-100" dirty="0" smtClean="0"/>
              <a:t>story cost x </a:t>
            </a:r>
            <a:br>
              <a:rPr lang="en-AU" spc="-100" dirty="0" smtClean="0"/>
            </a:br>
            <a:r>
              <a:rPr lang="en-AU" spc="-100" dirty="0" smtClean="0"/>
              <a:t>(overhead + 1) x (estimate risk + 1)</a:t>
            </a:r>
            <a:br>
              <a:rPr lang="en-AU" spc="-100" dirty="0" smtClean="0"/>
            </a:br>
            <a:r>
              <a:rPr lang="en-AU" sz="2000" spc="-100" dirty="0" smtClean="0">
                <a:solidFill>
                  <a:schemeClr val="bg1"/>
                </a:solidFill>
              </a:rPr>
              <a:t>estimate risk is optional</a:t>
            </a:r>
            <a:endParaRPr lang="en-AU" sz="2000" spc="-100" dirty="0">
              <a:solidFill>
                <a:schemeClr val="bg1"/>
              </a:solidFill>
            </a:endParaRPr>
          </a:p>
        </p:txBody>
      </p:sp>
    </p:spTree>
    <p:extLst>
      <p:ext uri="{BB962C8B-B14F-4D97-AF65-F5344CB8AC3E}">
        <p14:creationId xmlns:p14="http://schemas.microsoft.com/office/powerpoint/2010/main" val="39159122"/>
      </p:ext>
    </p:extLst>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rPr>
              <a:t>for example</a:t>
            </a:r>
            <a:br>
              <a:rPr lang="en-AU" sz="2000" spc="-100" dirty="0" smtClean="0">
                <a:solidFill>
                  <a:schemeClr val="bg1"/>
                </a:solidFill>
              </a:rPr>
            </a:br>
            <a:r>
              <a:rPr lang="en-AU" spc="-100" dirty="0" smtClean="0"/>
              <a:t>4 x (25% + 1) x (50%+ 1)</a:t>
            </a:r>
            <a:br>
              <a:rPr lang="en-AU" spc="-100" dirty="0" smtClean="0"/>
            </a:br>
            <a:r>
              <a:rPr lang="en-AU" spc="-100" dirty="0" smtClean="0"/>
              <a:t>= 4 x 1.25 x 1.5</a:t>
            </a:r>
            <a:br>
              <a:rPr lang="en-AU" spc="-100" dirty="0" smtClean="0"/>
            </a:br>
            <a:r>
              <a:rPr lang="en-AU" spc="-100" dirty="0" smtClean="0"/>
              <a:t>= 5 to 7.5 hours</a:t>
            </a:r>
            <a:endParaRPr lang="en-AU" sz="2000" spc="-100" dirty="0"/>
          </a:p>
        </p:txBody>
      </p:sp>
    </p:spTree>
    <p:extLst>
      <p:ext uri="{BB962C8B-B14F-4D97-AF65-F5344CB8AC3E}">
        <p14:creationId xmlns:p14="http://schemas.microsoft.com/office/powerpoint/2010/main" val="2200424676"/>
      </p:ext>
    </p:extLst>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plan, design &amp; estimate tasks</a:t>
            </a:r>
            <a:br>
              <a:rPr lang="en-AU" spc="-100" dirty="0" smtClean="0"/>
            </a:br>
            <a:r>
              <a:rPr lang="en-AU" sz="2000" spc="-100" dirty="0" smtClean="0">
                <a:solidFill>
                  <a:schemeClr val="bg1"/>
                </a:solidFill>
              </a:rPr>
              <a:t>agile planning process</a:t>
            </a:r>
            <a:endParaRPr lang="en-AU" sz="2000" spc="-100" dirty="0">
              <a:solidFill>
                <a:schemeClr val="bg1"/>
              </a:solidFill>
            </a:endParaRPr>
          </a:p>
        </p:txBody>
      </p:sp>
    </p:spTree>
    <p:extLst>
      <p:ext uri="{BB962C8B-B14F-4D97-AF65-F5344CB8AC3E}">
        <p14:creationId xmlns:p14="http://schemas.microsoft.com/office/powerpoint/2010/main" val="3188463234"/>
      </p:ext>
    </p:extLst>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254512736"/>
              </p:ext>
            </p:extLst>
          </p:nvPr>
        </p:nvGraphicFramePr>
        <p:xfrm>
          <a:off x="1275916" y="215611"/>
          <a:ext cx="9640168" cy="6426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6442197"/>
      </p:ext>
    </p:extLst>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plan, design &amp; estimate tasks</a:t>
            </a:r>
            <a:br>
              <a:rPr lang="en-AU" spc="-100" dirty="0" smtClean="0"/>
            </a:br>
            <a:r>
              <a:rPr lang="en-AU" sz="2000" spc="-100" dirty="0" smtClean="0">
                <a:solidFill>
                  <a:schemeClr val="bg1"/>
                </a:solidFill>
              </a:rPr>
              <a:t>constraining principles</a:t>
            </a:r>
            <a:endParaRPr lang="en-AU" sz="2000" spc="-100" dirty="0">
              <a:solidFill>
                <a:schemeClr val="bg1"/>
              </a:solidFill>
            </a:endParaRPr>
          </a:p>
        </p:txBody>
      </p:sp>
    </p:spTree>
    <p:extLst>
      <p:ext uri="{BB962C8B-B14F-4D97-AF65-F5344CB8AC3E}">
        <p14:creationId xmlns:p14="http://schemas.microsoft.com/office/powerpoint/2010/main" val="3440683867"/>
      </p:ext>
    </p:extLst>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102" b="8102"/>
          <a:stretch/>
        </p:blipFill>
        <p:spPr>
          <a:xfrm>
            <a:off x="-1" y="1"/>
            <a:ext cx="12192001" cy="6858000"/>
          </a:xfrm>
          <a:prstGeom prst="rect">
            <a:avLst/>
          </a:prstGeom>
        </p:spPr>
      </p:pic>
      <p:sp>
        <p:nvSpPr>
          <p:cNvPr id="2" name="Title 1"/>
          <p:cNvSpPr>
            <a:spLocks noGrp="1"/>
          </p:cNvSpPr>
          <p:nvPr>
            <p:ph type="title"/>
          </p:nvPr>
        </p:nvSpPr>
        <p:spPr>
          <a:xfrm>
            <a:off x="0" y="0"/>
            <a:ext cx="12192000" cy="6858000"/>
          </a:xfrm>
          <a:solidFill>
            <a:schemeClr val="tx1">
              <a:alpha val="60000"/>
            </a:schemeClr>
          </a:solidFill>
        </p:spPr>
        <p:txBody>
          <a:bodyPr>
            <a:noAutofit/>
          </a:bodyPr>
          <a:lstStyle/>
          <a:p>
            <a:pPr algn="l">
              <a:lnSpc>
                <a:spcPct val="80000"/>
              </a:lnSpc>
            </a:pPr>
            <a:r>
              <a:rPr lang="en-AU" sz="2200" dirty="0" smtClean="0"/>
              <a:t>constraining principles</a:t>
            </a:r>
            <a:r>
              <a:rPr lang="en-AU" sz="4000" dirty="0" smtClean="0"/>
              <a:t/>
            </a:r>
            <a:br>
              <a:rPr lang="en-AU" sz="4000" dirty="0" smtClean="0"/>
            </a:br>
            <a:r>
              <a:rPr lang="en-AU" sz="4000" dirty="0" smtClean="0"/>
              <a:t>technical</a:t>
            </a:r>
            <a:br>
              <a:rPr lang="en-AU" sz="4000" dirty="0" smtClean="0"/>
            </a:br>
            <a:r>
              <a:rPr lang="en-AU" sz="4000" dirty="0" smtClean="0"/>
              <a:t>	develop by feature</a:t>
            </a:r>
            <a:br>
              <a:rPr lang="en-AU" sz="4000" dirty="0" smtClean="0"/>
            </a:br>
            <a:r>
              <a:rPr lang="en-AU" sz="4000" dirty="0" smtClean="0"/>
              <a:t>	regular inspections</a:t>
            </a:r>
            <a:br>
              <a:rPr lang="en-AU" sz="4000" dirty="0" smtClean="0"/>
            </a:br>
            <a:r>
              <a:rPr lang="en-AU" sz="4000" dirty="0" smtClean="0"/>
              <a:t>	configuration management</a:t>
            </a:r>
            <a:br>
              <a:rPr lang="en-AU" sz="4000" dirty="0" smtClean="0"/>
            </a:br>
            <a:r>
              <a:rPr lang="en-AU" sz="4000" dirty="0" smtClean="0"/>
              <a:t>	regular builds</a:t>
            </a:r>
            <a:br>
              <a:rPr lang="en-AU" sz="4000" dirty="0" smtClean="0"/>
            </a:br>
            <a:r>
              <a:rPr lang="en-AU" sz="4000" dirty="0" smtClean="0"/>
              <a:t>	test the system</a:t>
            </a:r>
            <a:br>
              <a:rPr lang="en-AU" sz="4000" dirty="0" smtClean="0"/>
            </a:br>
            <a:r>
              <a:rPr lang="en-AU" sz="4000" dirty="0" smtClean="0"/>
              <a:t>	regular refactoring</a:t>
            </a:r>
            <a:br>
              <a:rPr lang="en-AU" sz="4000" dirty="0" smtClean="0"/>
            </a:br>
            <a:r>
              <a:rPr lang="en-AU" sz="4000" dirty="0" smtClean="0"/>
              <a:t>	common code standards</a:t>
            </a:r>
            <a:br>
              <a:rPr lang="en-AU" sz="4000" dirty="0" smtClean="0"/>
            </a:br>
            <a:r>
              <a:rPr lang="en-AU" sz="4000" dirty="0" smtClean="0"/>
              <a:t>	clear system metaphor</a:t>
            </a:r>
            <a:endParaRPr lang="en-AU" sz="4000" dirty="0"/>
          </a:p>
        </p:txBody>
      </p:sp>
    </p:spTree>
    <p:extLst>
      <p:ext uri="{BB962C8B-B14F-4D97-AF65-F5344CB8AC3E}">
        <p14:creationId xmlns:p14="http://schemas.microsoft.com/office/powerpoint/2010/main" val="3704845328"/>
      </p:ext>
    </p:extLst>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102" b="8102"/>
          <a:stretch/>
        </p:blipFill>
        <p:spPr>
          <a:xfrm>
            <a:off x="-1" y="1"/>
            <a:ext cx="12192001" cy="6858000"/>
          </a:xfrm>
          <a:prstGeom prst="rect">
            <a:avLst/>
          </a:prstGeom>
        </p:spPr>
      </p:pic>
      <p:sp>
        <p:nvSpPr>
          <p:cNvPr id="2" name="Title 1"/>
          <p:cNvSpPr>
            <a:spLocks noGrp="1"/>
          </p:cNvSpPr>
          <p:nvPr>
            <p:ph type="title"/>
          </p:nvPr>
        </p:nvSpPr>
        <p:spPr>
          <a:xfrm>
            <a:off x="0" y="0"/>
            <a:ext cx="12192000" cy="6858000"/>
          </a:xfrm>
          <a:solidFill>
            <a:schemeClr val="tx1">
              <a:alpha val="60000"/>
            </a:schemeClr>
          </a:solidFill>
        </p:spPr>
        <p:txBody>
          <a:bodyPr>
            <a:noAutofit/>
          </a:bodyPr>
          <a:lstStyle/>
          <a:p>
            <a:pPr algn="l">
              <a:lnSpc>
                <a:spcPct val="80000"/>
              </a:lnSpc>
            </a:pPr>
            <a:r>
              <a:rPr lang="en-AU" sz="2200" dirty="0" smtClean="0"/>
              <a:t>constraining principles</a:t>
            </a:r>
            <a:r>
              <a:rPr lang="en-AU" sz="4000" dirty="0" smtClean="0"/>
              <a:t/>
            </a:r>
            <a:br>
              <a:rPr lang="en-AU" sz="4000" dirty="0" smtClean="0"/>
            </a:br>
            <a:r>
              <a:rPr lang="en-AU" sz="4000" dirty="0" smtClean="0"/>
              <a:t>organisational</a:t>
            </a:r>
            <a:br>
              <a:rPr lang="en-AU" sz="4000" dirty="0" smtClean="0"/>
            </a:br>
            <a:r>
              <a:rPr lang="en-AU" sz="4000" dirty="0" smtClean="0"/>
              <a:t>	pair programming</a:t>
            </a:r>
            <a:br>
              <a:rPr lang="en-AU" sz="4000" dirty="0" smtClean="0"/>
            </a:br>
            <a:r>
              <a:rPr lang="en-AU" sz="4000" dirty="0"/>
              <a:t>	</a:t>
            </a:r>
            <a:r>
              <a:rPr lang="en-AU" sz="4000" dirty="0" smtClean="0"/>
              <a:t>feature teams</a:t>
            </a:r>
            <a:br>
              <a:rPr lang="en-AU" sz="4000" dirty="0" smtClean="0"/>
            </a:br>
            <a:r>
              <a:rPr lang="en-AU" sz="4000" dirty="0"/>
              <a:t>	</a:t>
            </a:r>
            <a:r>
              <a:rPr lang="en-AU" sz="4000" dirty="0" smtClean="0"/>
              <a:t>technical ownership</a:t>
            </a:r>
            <a:br>
              <a:rPr lang="en-AU" sz="4000" dirty="0" smtClean="0"/>
            </a:br>
            <a:r>
              <a:rPr lang="en-AU" sz="4000" dirty="0"/>
              <a:t>	</a:t>
            </a:r>
            <a:r>
              <a:rPr lang="en-AU" sz="4000" dirty="0" smtClean="0"/>
              <a:t>understand the customer</a:t>
            </a:r>
            <a:br>
              <a:rPr lang="en-AU" sz="4000" dirty="0" smtClean="0"/>
            </a:br>
            <a:r>
              <a:rPr lang="en-AU" sz="4000" dirty="0"/>
              <a:t>	</a:t>
            </a:r>
            <a:r>
              <a:rPr lang="en-AU" sz="4000" dirty="0" smtClean="0"/>
              <a:t>transparency with the customer</a:t>
            </a:r>
            <a:endParaRPr lang="en-AU" sz="4000" dirty="0"/>
          </a:p>
        </p:txBody>
      </p:sp>
    </p:spTree>
    <p:extLst>
      <p:ext uri="{BB962C8B-B14F-4D97-AF65-F5344CB8AC3E}">
        <p14:creationId xmlns:p14="http://schemas.microsoft.com/office/powerpoint/2010/main" val="2626447771"/>
      </p:ext>
    </p:extLst>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pair programming:</a:t>
            </a:r>
            <a:br>
              <a:rPr lang="en-AU" spc="-100" dirty="0" smtClean="0"/>
            </a:br>
            <a:r>
              <a:rPr lang="en-AU" spc="-100" dirty="0" smtClean="0"/>
              <a:t>coder + reviewer</a:t>
            </a:r>
            <a:br>
              <a:rPr lang="en-AU" spc="-100" dirty="0" smtClean="0"/>
            </a:br>
            <a:r>
              <a:rPr lang="en-AU" sz="2000" spc="-100" dirty="0" smtClean="0">
                <a:solidFill>
                  <a:schemeClr val="bg1"/>
                </a:solidFill>
              </a:rPr>
              <a:t>build</a:t>
            </a:r>
            <a:endParaRPr lang="en-AU" sz="2000" spc="-100" dirty="0">
              <a:solidFill>
                <a:schemeClr val="bg1"/>
              </a:solidFill>
            </a:endParaRPr>
          </a:p>
        </p:txBody>
      </p:sp>
    </p:spTree>
    <p:extLst>
      <p:ext uri="{BB962C8B-B14F-4D97-AF65-F5344CB8AC3E}">
        <p14:creationId xmlns:p14="http://schemas.microsoft.com/office/powerpoint/2010/main" val="4101510888"/>
      </p:ext>
    </p:extLst>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628699919"/>
              </p:ext>
            </p:extLst>
          </p:nvPr>
        </p:nvGraphicFramePr>
        <p:xfrm>
          <a:off x="2099556" y="836712"/>
          <a:ext cx="7884876"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nchor="t" anchorCtr="0">
            <a:normAutofit/>
          </a:bodyPr>
          <a:lstStyle/>
          <a:p>
            <a:pPr algn="l">
              <a:lnSpc>
                <a:spcPct val="80000"/>
              </a:lnSpc>
            </a:pPr>
            <a:r>
              <a:rPr lang="en-AU" spc="-100" dirty="0" smtClean="0"/>
              <a:t>test–driven development</a:t>
            </a:r>
            <a:endParaRPr lang="en-AU" spc="-100" dirty="0">
              <a:solidFill>
                <a:schemeClr val="bg1"/>
              </a:solidFill>
            </a:endParaRPr>
          </a:p>
        </p:txBody>
      </p:sp>
    </p:spTree>
    <p:extLst>
      <p:ext uri="{BB962C8B-B14F-4D97-AF65-F5344CB8AC3E}">
        <p14:creationId xmlns:p14="http://schemas.microsoft.com/office/powerpoint/2010/main" val="27572058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9825" b="9825"/>
          <a:stretch/>
        </p:blipFill>
        <p:spPr>
          <a:xfrm>
            <a:off x="-75488" y="-42462"/>
            <a:ext cx="12342976" cy="6942924"/>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marL="914400" indent="-914400">
              <a:lnSpc>
                <a:spcPct val="80000"/>
              </a:lnSpc>
              <a:buFont typeface="+mj-lt"/>
              <a:buAutoNum type="arabicPeriod" startAt="5"/>
            </a:pPr>
            <a:r>
              <a:rPr lang="en-AU" dirty="0" smtClean="0"/>
              <a:t>build projects around motivated individuals. give them the environment and support they need, and trust them to get the job done.</a:t>
            </a:r>
            <a:endParaRPr lang="en-AU" dirty="0"/>
          </a:p>
        </p:txBody>
      </p:sp>
    </p:spTree>
    <p:extLst>
      <p:ext uri="{BB962C8B-B14F-4D97-AF65-F5344CB8AC3E}">
        <p14:creationId xmlns:p14="http://schemas.microsoft.com/office/powerpoint/2010/main" val="2727742960"/>
      </p:ext>
    </p:extLst>
  </p:cSld>
  <p:clrMapOvr>
    <a:masterClrMapping/>
  </p:clrMapOvr>
  <p:transition>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rPr>
              <a:t>test coverage</a:t>
            </a:r>
            <a:br>
              <a:rPr lang="en-AU" sz="2200" spc="-100" dirty="0" smtClean="0">
                <a:solidFill>
                  <a:schemeClr val="bg1"/>
                </a:solidFill>
              </a:rPr>
            </a:br>
            <a:r>
              <a:rPr lang="en-AU" spc="-100" dirty="0" smtClean="0"/>
              <a:t>functions, boundary cases, user interface &amp; performance</a:t>
            </a:r>
            <a:endParaRPr lang="en-AU" sz="2000" spc="-100" dirty="0">
              <a:solidFill>
                <a:schemeClr val="bg1"/>
              </a:solidFill>
            </a:endParaRPr>
          </a:p>
        </p:txBody>
      </p:sp>
    </p:spTree>
    <p:extLst>
      <p:ext uri="{BB962C8B-B14F-4D97-AF65-F5344CB8AC3E}">
        <p14:creationId xmlns:p14="http://schemas.microsoft.com/office/powerpoint/2010/main" val="3498650967"/>
      </p:ext>
    </p:extLst>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rPr>
              <a:t>test types</a:t>
            </a:r>
            <a:br>
              <a:rPr lang="en-AU" sz="2200" spc="-100" dirty="0" smtClean="0">
                <a:solidFill>
                  <a:schemeClr val="bg1"/>
                </a:solidFill>
              </a:rPr>
            </a:br>
            <a:r>
              <a:rPr lang="en-AU" spc="-100" dirty="0" smtClean="0"/>
              <a:t>defect, usability, functionality &amp; data</a:t>
            </a:r>
            <a:endParaRPr lang="en-AU" sz="2000" spc="-100" dirty="0"/>
          </a:p>
        </p:txBody>
      </p:sp>
    </p:spTree>
    <p:extLst>
      <p:ext uri="{BB962C8B-B14F-4D97-AF65-F5344CB8AC3E}">
        <p14:creationId xmlns:p14="http://schemas.microsoft.com/office/powerpoint/2010/main" val="2228933265"/>
      </p:ext>
    </p:extLst>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335615025"/>
              </p:ext>
            </p:extLst>
          </p:nvPr>
        </p:nvGraphicFramePr>
        <p:xfrm>
          <a:off x="3738747" y="188640"/>
          <a:ext cx="6929253"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1020311490"/>
              </p:ext>
            </p:extLst>
          </p:nvPr>
        </p:nvGraphicFramePr>
        <p:xfrm>
          <a:off x="1055440" y="2060848"/>
          <a:ext cx="3220108" cy="3429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5" name="Diagram group"/>
          <p:cNvGrpSpPr/>
          <p:nvPr/>
        </p:nvGrpSpPr>
        <p:grpSpPr>
          <a:xfrm rot="5400000">
            <a:off x="3706875" y="2289733"/>
            <a:ext cx="385762" cy="1224136"/>
            <a:chOff x="1417172" y="910828"/>
            <a:chExt cx="385762" cy="321468"/>
          </a:xfrm>
          <a:solidFill>
            <a:srgbClr val="ABB1BF"/>
          </a:solidFill>
          <a:scene3d>
            <a:camera prst="perspectiveRelaxedModerately" zoom="92000"/>
            <a:lightRig rig="balanced" dir="t">
              <a:rot lat="0" lon="0" rev="12700000"/>
            </a:lightRig>
          </a:scene3d>
        </p:grpSpPr>
        <p:grpSp>
          <p:nvGrpSpPr>
            <p:cNvPr id="6" name="Group 18"/>
            <p:cNvGrpSpPr/>
            <p:nvPr/>
          </p:nvGrpSpPr>
          <p:grpSpPr>
            <a:xfrm>
              <a:off x="1417172" y="910828"/>
              <a:ext cx="385762" cy="321468"/>
              <a:chOff x="1417172" y="910828"/>
              <a:chExt cx="385762" cy="321468"/>
            </a:xfrm>
            <a:grpFill/>
          </p:grpSpPr>
          <p:sp>
            <p:nvSpPr>
              <p:cNvPr id="20" name="Right Arrow 19"/>
              <p:cNvSpPr/>
              <p:nvPr/>
            </p:nvSpPr>
            <p:spPr>
              <a:xfrm rot="5400000">
                <a:off x="1449319" y="878681"/>
                <a:ext cx="321468" cy="385762"/>
              </a:xfrm>
              <a:prstGeom prst="rightArrow">
                <a:avLst>
                  <a:gd name="adj1" fmla="val 60000"/>
                  <a:gd name="adj2" fmla="val 50000"/>
                </a:avLst>
              </a:prstGeom>
              <a:grpFill/>
              <a:sp3d z="-25400" prstMaterial="plastic">
                <a:bevelT w="25400" h="25400"/>
                <a:bevelB w="25400" h="25400"/>
              </a:sp3d>
            </p:spPr>
            <p:style>
              <a:lnRef idx="1">
                <a:schemeClr val="accent3">
                  <a:tint val="60000"/>
                  <a:hueOff val="0"/>
                  <a:satOff val="0"/>
                  <a:lumOff val="0"/>
                  <a:alphaOff val="0"/>
                </a:schemeClr>
              </a:lnRef>
              <a:fillRef idx="1">
                <a:schemeClr val="accent3">
                  <a:tint val="60000"/>
                  <a:hueOff val="0"/>
                  <a:satOff val="0"/>
                  <a:lumOff val="0"/>
                  <a:alphaOff val="0"/>
                </a:schemeClr>
              </a:fillRef>
              <a:effectRef idx="2">
                <a:schemeClr val="accent3">
                  <a:tint val="60000"/>
                  <a:hueOff val="0"/>
                  <a:satOff val="0"/>
                  <a:lumOff val="0"/>
                  <a:alphaOff val="0"/>
                </a:schemeClr>
              </a:effectRef>
              <a:fontRef idx="minor">
                <a:schemeClr val="lt1"/>
              </a:fontRef>
            </p:style>
          </p:sp>
          <p:sp>
            <p:nvSpPr>
              <p:cNvPr id="21" name="Right Arrow 4"/>
              <p:cNvSpPr/>
              <p:nvPr/>
            </p:nvSpPr>
            <p:spPr>
              <a:xfrm>
                <a:off x="1494324" y="910828"/>
                <a:ext cx="231458" cy="225028"/>
              </a:xfrm>
              <a:prstGeom prst="rect">
                <a:avLst/>
              </a:prstGeom>
              <a:grpFill/>
              <a:sp3d z="-254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711200">
                  <a:lnSpc>
                    <a:spcPct val="90000"/>
                  </a:lnSpc>
                  <a:spcBef>
                    <a:spcPct val="0"/>
                  </a:spcBef>
                  <a:spcAft>
                    <a:spcPct val="35000"/>
                  </a:spcAft>
                </a:pPr>
                <a:endParaRPr lang="en-AU" sz="1600"/>
              </a:p>
            </p:txBody>
          </p:sp>
        </p:grpSp>
      </p:grpSp>
    </p:spTree>
    <p:extLst>
      <p:ext uri="{BB962C8B-B14F-4D97-AF65-F5344CB8AC3E}">
        <p14:creationId xmlns:p14="http://schemas.microsoft.com/office/powerpoint/2010/main" val="1620571524"/>
      </p:ext>
    </p:extLst>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pc="-100" dirty="0" smtClean="0"/>
              <a:t>continuous build, testing &amp; release</a:t>
            </a:r>
            <a:br>
              <a:rPr lang="en-AU" spc="-100" dirty="0" smtClean="0"/>
            </a:br>
            <a:r>
              <a:rPr lang="en-AU" sz="2000" spc="-100" dirty="0" smtClean="0">
                <a:solidFill>
                  <a:schemeClr val="bg1"/>
                </a:solidFill>
              </a:rPr>
              <a:t>continuous integration</a:t>
            </a:r>
            <a:endParaRPr lang="en-AU" sz="2000" spc="-100" dirty="0">
              <a:solidFill>
                <a:schemeClr val="bg1"/>
              </a:solidFill>
            </a:endParaRPr>
          </a:p>
        </p:txBody>
      </p:sp>
    </p:spTree>
    <p:extLst>
      <p:ext uri="{BB962C8B-B14F-4D97-AF65-F5344CB8AC3E}">
        <p14:creationId xmlns:p14="http://schemas.microsoft.com/office/powerpoint/2010/main" val="990307399"/>
      </p:ext>
    </p:extLst>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per story or at fixed intervals</a:t>
            </a:r>
            <a:br>
              <a:rPr lang="en-AU" spc="-100" dirty="0" smtClean="0"/>
            </a:br>
            <a:r>
              <a:rPr lang="en-AU" sz="2000" spc="-100" dirty="0" smtClean="0">
                <a:solidFill>
                  <a:schemeClr val="bg1"/>
                </a:solidFill>
              </a:rPr>
              <a:t>deploy</a:t>
            </a:r>
            <a:endParaRPr lang="en-AU" sz="2000" spc="-100" dirty="0">
              <a:solidFill>
                <a:schemeClr val="bg1"/>
              </a:solidFill>
            </a:endParaRPr>
          </a:p>
        </p:txBody>
      </p:sp>
    </p:spTree>
    <p:extLst>
      <p:ext uri="{BB962C8B-B14F-4D97-AF65-F5344CB8AC3E}">
        <p14:creationId xmlns:p14="http://schemas.microsoft.com/office/powerpoint/2010/main" val="2876067518"/>
      </p:ext>
    </p:extLst>
  </p:cSld>
  <p:clrMapOvr>
    <a:masterClrMapping/>
  </p:clrMapOvr>
  <p:transition>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rPr>
              <a:t>differs by organisation</a:t>
            </a:r>
            <a:br>
              <a:rPr lang="en-AU" sz="2000" spc="-100" dirty="0" smtClean="0">
                <a:solidFill>
                  <a:schemeClr val="bg1"/>
                </a:solidFill>
              </a:rPr>
            </a:br>
            <a:r>
              <a:rPr lang="en-AU" spc="-100" dirty="0" smtClean="0"/>
              <a:t>what does </a:t>
            </a:r>
            <a:br>
              <a:rPr lang="en-AU" spc="-100" dirty="0" smtClean="0"/>
            </a:br>
            <a:r>
              <a:rPr lang="en-AU" spc="-100" dirty="0" smtClean="0"/>
              <a:t>“done” </a:t>
            </a:r>
            <a:br>
              <a:rPr lang="en-AU" spc="-100" dirty="0" smtClean="0"/>
            </a:br>
            <a:r>
              <a:rPr lang="en-AU" spc="-100" dirty="0" smtClean="0"/>
              <a:t>mean?</a:t>
            </a:r>
            <a:endParaRPr lang="en-AU" sz="2000" spc="-100" dirty="0"/>
          </a:p>
        </p:txBody>
      </p:sp>
    </p:spTree>
    <p:extLst>
      <p:ext uri="{BB962C8B-B14F-4D97-AF65-F5344CB8AC3E}">
        <p14:creationId xmlns:p14="http://schemas.microsoft.com/office/powerpoint/2010/main" val="2463109044"/>
      </p:ext>
    </p:extLst>
  </p:cSld>
  <p:clrMapOvr>
    <a:masterClrMapping/>
  </p:clrMapOvr>
  <p:transition>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rPr>
              <a:t>definition of “done”</a:t>
            </a:r>
            <a:br>
              <a:rPr lang="en-AU" sz="2000" spc="-100" dirty="0" smtClean="0">
                <a:solidFill>
                  <a:schemeClr val="bg1"/>
                </a:solidFill>
              </a:rPr>
            </a:br>
            <a:r>
              <a:rPr lang="en-AU" spc="-100" dirty="0" smtClean="0"/>
              <a:t>documentation?</a:t>
            </a:r>
            <a:br>
              <a:rPr lang="en-AU" spc="-100" dirty="0" smtClean="0"/>
            </a:br>
            <a:r>
              <a:rPr lang="en-AU" spc="-100" dirty="0" err="1" smtClean="0"/>
              <a:t>uat</a:t>
            </a:r>
            <a:r>
              <a:rPr lang="en-AU" spc="-100" dirty="0" smtClean="0"/>
              <a:t>?</a:t>
            </a:r>
            <a:br>
              <a:rPr lang="en-AU" spc="-100" dirty="0" smtClean="0"/>
            </a:br>
            <a:r>
              <a:rPr lang="en-AU" spc="-100" dirty="0" smtClean="0"/>
              <a:t>built / compiled?</a:t>
            </a:r>
            <a:endParaRPr lang="en-AU" sz="2000" spc="-100" dirty="0"/>
          </a:p>
        </p:txBody>
      </p:sp>
    </p:spTree>
    <p:extLst>
      <p:ext uri="{BB962C8B-B14F-4D97-AF65-F5344CB8AC3E}">
        <p14:creationId xmlns:p14="http://schemas.microsoft.com/office/powerpoint/2010/main" val="2979620637"/>
      </p:ext>
    </p:extLst>
  </p:cSld>
  <p:clrMapOvr>
    <a:masterClrMapping/>
  </p:clrMapOvr>
  <p:transition>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what does</a:t>
            </a:r>
            <a:br>
              <a:rPr lang="en-AU" spc="-100" dirty="0" smtClean="0"/>
            </a:br>
            <a:r>
              <a:rPr lang="en-AU" spc="-100" dirty="0" smtClean="0"/>
              <a:t>“not done”</a:t>
            </a:r>
            <a:br>
              <a:rPr lang="en-AU" spc="-100" dirty="0" smtClean="0"/>
            </a:br>
            <a:r>
              <a:rPr lang="en-AU" spc="-100" dirty="0" smtClean="0"/>
              <a:t>mean?</a:t>
            </a:r>
            <a:br>
              <a:rPr lang="en-AU" spc="-100" dirty="0" smtClean="0"/>
            </a:br>
            <a:r>
              <a:rPr lang="en-AU" sz="2000" spc="-100" dirty="0" smtClean="0">
                <a:solidFill>
                  <a:schemeClr val="bg1"/>
                </a:solidFill>
              </a:rPr>
              <a:t>the primary measure of progress</a:t>
            </a:r>
            <a:endParaRPr lang="en-AU" sz="2000" spc="-100" dirty="0">
              <a:solidFill>
                <a:schemeClr val="bg1"/>
              </a:solidFill>
            </a:endParaRPr>
          </a:p>
        </p:txBody>
      </p:sp>
    </p:spTree>
    <p:extLst>
      <p:ext uri="{BB962C8B-B14F-4D97-AF65-F5344CB8AC3E}">
        <p14:creationId xmlns:p14="http://schemas.microsoft.com/office/powerpoint/2010/main" val="1981500252"/>
      </p:ext>
    </p:extLst>
  </p:cSld>
  <p:clrMapOvr>
    <a:masterClrMapping/>
  </p:clrMapOvr>
  <p:transition>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rPr>
              <a:t>Evan Leybourn</a:t>
            </a:r>
            <a:br>
              <a:rPr lang="en-AU" sz="2000" spc="-100" dirty="0" smtClean="0">
                <a:solidFill>
                  <a:schemeClr val="bg1"/>
                </a:solidFill>
              </a:rPr>
            </a:br>
            <a:r>
              <a:rPr lang="en-AU" sz="2000" spc="-100" dirty="0" smtClean="0">
                <a:solidFill>
                  <a:schemeClr val="bg1"/>
                </a:solidFill>
              </a:rPr>
              <a:t>evan@theagiledirector.com</a:t>
            </a:r>
            <a:br>
              <a:rPr lang="en-AU" sz="2000" spc="-100" dirty="0" smtClean="0">
                <a:solidFill>
                  <a:schemeClr val="bg1"/>
                </a:solidFill>
              </a:rPr>
            </a:br>
            <a:r>
              <a:rPr lang="en-AU" spc="-100" dirty="0" smtClean="0"/>
              <a:t>questions???</a:t>
            </a:r>
            <a:endParaRPr lang="en-AU" sz="2200" spc="-100" dirty="0"/>
          </a:p>
        </p:txBody>
      </p:sp>
    </p:spTree>
    <p:extLst>
      <p:ext uri="{BB962C8B-B14F-4D97-AF65-F5344CB8AC3E}">
        <p14:creationId xmlns:p14="http://schemas.microsoft.com/office/powerpoint/2010/main" val="3961792490"/>
      </p:ext>
    </p:extLst>
  </p:cSld>
  <p:clrMapOvr>
    <a:masterClrMapping/>
  </p:clrMapOvr>
  <p:transition>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rPr>
              <a:t>agile business intelligence</a:t>
            </a:r>
            <a:br>
              <a:rPr lang="en-AU" sz="2200" spc="-100" dirty="0" smtClean="0">
                <a:solidFill>
                  <a:schemeClr val="bg1"/>
                </a:solidFill>
              </a:rPr>
            </a:br>
            <a:r>
              <a:rPr lang="en-AU" spc="-100" dirty="0" smtClean="0"/>
              <a:t>part 4: agile project planning</a:t>
            </a:r>
            <a:endParaRPr lang="en-AU" sz="2200" spc="-100" dirty="0"/>
          </a:p>
        </p:txBody>
      </p:sp>
    </p:spTree>
    <p:extLst>
      <p:ext uri="{BB962C8B-B14F-4D97-AF65-F5344CB8AC3E}">
        <p14:creationId xmlns:p14="http://schemas.microsoft.com/office/powerpoint/2010/main" val="36776999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3" y="0"/>
            <a:ext cx="12244316" cy="5877272"/>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marL="914400" indent="-914400">
              <a:lnSpc>
                <a:spcPct val="80000"/>
              </a:lnSpc>
              <a:buFont typeface="+mj-lt"/>
              <a:buAutoNum type="arabicPeriod" startAt="6"/>
            </a:pPr>
            <a:r>
              <a:rPr lang="en-AU" dirty="0" smtClean="0"/>
              <a:t>the most efficient and effective method of conveying information to and within a development team is face-to-face conversation.</a:t>
            </a:r>
            <a:endParaRPr lang="en-AU" dirty="0"/>
          </a:p>
        </p:txBody>
      </p:sp>
    </p:spTree>
    <p:extLst>
      <p:ext uri="{BB962C8B-B14F-4D97-AF65-F5344CB8AC3E}">
        <p14:creationId xmlns:p14="http://schemas.microsoft.com/office/powerpoint/2010/main" val="315561428"/>
      </p:ext>
    </p:extLst>
  </p:cSld>
  <p:clrMapOvr>
    <a:masterClrMapping/>
  </p:clrMapOvr>
  <p:transition>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rPr>
              <a:t>beginning the process</a:t>
            </a:r>
            <a:r>
              <a:rPr lang="en-AU" sz="2000" spc="-100" dirty="0" smtClean="0">
                <a:solidFill>
                  <a:schemeClr val="bg1"/>
                </a:solidFill>
              </a:rPr>
              <a:t/>
            </a:r>
            <a:br>
              <a:rPr lang="en-AU" sz="2000" spc="-100" dirty="0" smtClean="0">
                <a:solidFill>
                  <a:schemeClr val="bg1"/>
                </a:solidFill>
              </a:rPr>
            </a:br>
            <a:r>
              <a:rPr lang="en-AU" spc="-100" dirty="0" smtClean="0"/>
              <a:t>agile projects have minimal initiation</a:t>
            </a:r>
            <a:endParaRPr lang="en-AU" sz="2200" spc="-100" dirty="0"/>
          </a:p>
        </p:txBody>
      </p:sp>
    </p:spTree>
    <p:extLst>
      <p:ext uri="{BB962C8B-B14F-4D97-AF65-F5344CB8AC3E}">
        <p14:creationId xmlns:p14="http://schemas.microsoft.com/office/powerpoint/2010/main" val="2810516516"/>
      </p:ext>
    </p:extLst>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reduce risk &amp;  uncertainty</a:t>
            </a:r>
            <a:br>
              <a:rPr lang="en-AU" spc="-100" dirty="0" smtClean="0"/>
            </a:br>
            <a:r>
              <a:rPr lang="en-AU" sz="2200" spc="-100" dirty="0" smtClean="0">
                <a:solidFill>
                  <a:schemeClr val="bg1"/>
                </a:solidFill>
              </a:rPr>
              <a:t>by defining the high level scope</a:t>
            </a:r>
            <a:endParaRPr lang="en-AU" sz="2200" spc="-100" dirty="0">
              <a:solidFill>
                <a:schemeClr val="bg1"/>
              </a:solidFill>
            </a:endParaRPr>
          </a:p>
        </p:txBody>
      </p:sp>
    </p:spTree>
    <p:extLst>
      <p:ext uri="{BB962C8B-B14F-4D97-AF65-F5344CB8AC3E}">
        <p14:creationId xmlns:p14="http://schemas.microsoft.com/office/powerpoint/2010/main" val="1099950095"/>
      </p:ext>
    </p:extLst>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align to strategic goals, &amp; technical frameworks</a:t>
            </a:r>
            <a:r>
              <a:rPr lang="en-AU" sz="2000" spc="-100" dirty="0" smtClean="0">
                <a:solidFill>
                  <a:schemeClr val="bg1"/>
                </a:solidFill>
              </a:rPr>
              <a:t/>
            </a:r>
            <a:br>
              <a:rPr lang="en-AU" sz="2000" spc="-100" dirty="0" smtClean="0">
                <a:solidFill>
                  <a:schemeClr val="bg1"/>
                </a:solidFill>
              </a:rPr>
            </a:br>
            <a:r>
              <a:rPr lang="en-AU" sz="2200" spc="-100" dirty="0" smtClean="0">
                <a:solidFill>
                  <a:schemeClr val="bg1"/>
                </a:solidFill>
              </a:rPr>
              <a:t>skills gap analysis &amp; recruitment</a:t>
            </a:r>
            <a:endParaRPr lang="en-AU" sz="2200" spc="-100" dirty="0"/>
          </a:p>
        </p:txBody>
      </p:sp>
    </p:spTree>
    <p:extLst>
      <p:ext uri="{BB962C8B-B14F-4D97-AF65-F5344CB8AC3E}">
        <p14:creationId xmlns:p14="http://schemas.microsoft.com/office/powerpoint/2010/main" val="876303264"/>
      </p:ext>
    </p:extLst>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rPr>
              <a:t>the development team should be </a:t>
            </a:r>
            <a:r>
              <a:rPr lang="en-AU" sz="2000" spc="-100" dirty="0" smtClean="0">
                <a:solidFill>
                  <a:schemeClr val="bg1"/>
                </a:solidFill>
              </a:rPr>
              <a:t/>
            </a:r>
            <a:br>
              <a:rPr lang="en-AU" sz="2000" spc="-100" dirty="0" smtClean="0">
                <a:solidFill>
                  <a:schemeClr val="bg1"/>
                </a:solidFill>
              </a:rPr>
            </a:br>
            <a:r>
              <a:rPr lang="en-AU" spc="-100" dirty="0" smtClean="0"/>
              <a:t>engaged during initiation</a:t>
            </a:r>
            <a:endParaRPr lang="en-AU" sz="2200" spc="-100" dirty="0"/>
          </a:p>
        </p:txBody>
      </p:sp>
    </p:spTree>
    <p:extLst>
      <p:ext uri="{BB962C8B-B14F-4D97-AF65-F5344CB8AC3E}">
        <p14:creationId xmlns:p14="http://schemas.microsoft.com/office/powerpoint/2010/main" val="531154153"/>
      </p:ext>
    </p:extLst>
  </p:cSld>
  <p:clrMapOvr>
    <a:masterClrMapping/>
  </p:clrMapOvr>
  <p:transition>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customer is fully aware of their responsibilities</a:t>
            </a:r>
            <a:br>
              <a:rPr lang="en-AU" spc="-100" dirty="0" smtClean="0"/>
            </a:br>
            <a:r>
              <a:rPr lang="en-AU" sz="2200" spc="-100" dirty="0" smtClean="0">
                <a:solidFill>
                  <a:schemeClr val="bg1"/>
                </a:solidFill>
              </a:rPr>
              <a:t>customers share accountability for delivery</a:t>
            </a:r>
            <a:endParaRPr lang="en-AU" sz="2200" spc="-100" dirty="0">
              <a:solidFill>
                <a:schemeClr val="bg1"/>
              </a:solidFill>
            </a:endParaRPr>
          </a:p>
        </p:txBody>
      </p:sp>
    </p:spTree>
    <p:extLst>
      <p:ext uri="{BB962C8B-B14F-4D97-AF65-F5344CB8AC3E}">
        <p14:creationId xmlns:p14="http://schemas.microsoft.com/office/powerpoint/2010/main" val="893907576"/>
      </p:ext>
    </p:extLst>
  </p:cSld>
  <p:clrMapOvr>
    <a:masterClrMapping/>
  </p:clrMapOvr>
  <p:transition>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561" b="12561"/>
          <a:stretch/>
        </p:blipFill>
        <p:spPr>
          <a:xfrm>
            <a:off x="0" y="0"/>
            <a:ext cx="12192000" cy="6858000"/>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algn="l">
              <a:lnSpc>
                <a:spcPct val="80000"/>
              </a:lnSpc>
            </a:pPr>
            <a:r>
              <a:rPr lang="en-AU" dirty="0" smtClean="0"/>
              <a:t>- “how much is this going to cost?”</a:t>
            </a:r>
            <a:br>
              <a:rPr lang="en-AU" dirty="0" smtClean="0"/>
            </a:br>
            <a:r>
              <a:rPr lang="en-AU" dirty="0" smtClean="0"/>
              <a:t>- “as much as you’re willing to spend.”</a:t>
            </a:r>
            <a:endParaRPr lang="en-AU" dirty="0"/>
          </a:p>
        </p:txBody>
      </p:sp>
    </p:spTree>
    <p:extLst>
      <p:ext uri="{BB962C8B-B14F-4D97-AF65-F5344CB8AC3E}">
        <p14:creationId xmlns:p14="http://schemas.microsoft.com/office/powerpoint/2010/main" val="630810209"/>
      </p:ext>
    </p:extLst>
  </p:cSld>
  <p:clrMapOvr>
    <a:masterClrMapping/>
  </p:clrMapOvr>
  <p:transition>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algn="l">
              <a:lnSpc>
                <a:spcPct val="80000"/>
              </a:lnSpc>
            </a:pPr>
            <a:r>
              <a:rPr lang="en-AU" dirty="0" smtClean="0"/>
              <a:t>- “how long is this going to take?”</a:t>
            </a:r>
            <a:br>
              <a:rPr lang="en-AU" dirty="0" smtClean="0"/>
            </a:br>
            <a:r>
              <a:rPr lang="en-AU" dirty="0" smtClean="0"/>
              <a:t>- “as long as is necessary.”</a:t>
            </a:r>
            <a:endParaRPr lang="en-AU" dirty="0"/>
          </a:p>
        </p:txBody>
      </p:sp>
    </p:spTree>
    <p:extLst>
      <p:ext uri="{BB962C8B-B14F-4D97-AF65-F5344CB8AC3E}">
        <p14:creationId xmlns:p14="http://schemas.microsoft.com/office/powerpoint/2010/main" val="1696774039"/>
      </p:ext>
    </p:extLst>
  </p:cSld>
  <p:clrMapOvr>
    <a:masterClrMapping/>
  </p:clrMapOvr>
  <p:transition>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3980" b="13980"/>
          <a:stretch/>
        </p:blipFill>
        <p:spPr>
          <a:xfrm>
            <a:off x="0" y="-9624"/>
            <a:ext cx="12192000" cy="6858000"/>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algn="l">
              <a:lnSpc>
                <a:spcPct val="80000"/>
              </a:lnSpc>
            </a:pPr>
            <a:r>
              <a:rPr lang="en-AU" dirty="0" smtClean="0"/>
              <a:t>- “what am </a:t>
            </a:r>
            <a:r>
              <a:rPr lang="en-AU" dirty="0" err="1" smtClean="0"/>
              <a:t>i</a:t>
            </a:r>
            <a:r>
              <a:rPr lang="en-AU" dirty="0" smtClean="0"/>
              <a:t> going to get?”</a:t>
            </a:r>
            <a:br>
              <a:rPr lang="en-AU" dirty="0" smtClean="0"/>
            </a:br>
            <a:r>
              <a:rPr lang="en-AU" dirty="0" smtClean="0"/>
              <a:t>- “whatever you tell us you want.”</a:t>
            </a:r>
            <a:endParaRPr lang="en-AU" dirty="0"/>
          </a:p>
        </p:txBody>
      </p:sp>
    </p:spTree>
    <p:extLst>
      <p:ext uri="{BB962C8B-B14F-4D97-AF65-F5344CB8AC3E}">
        <p14:creationId xmlns:p14="http://schemas.microsoft.com/office/powerpoint/2010/main" val="1696774039"/>
      </p:ext>
    </p:extLst>
  </p:cSld>
  <p:clrMapOvr>
    <a:masterClrMapping/>
  </p:clrMapOvr>
  <p:transition>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work in priority order, release quickly &amp; monitor cycle time</a:t>
            </a:r>
            <a:br>
              <a:rPr lang="en-AU" spc="-100" dirty="0" smtClean="0"/>
            </a:br>
            <a:r>
              <a:rPr lang="en-AU" sz="2000" spc="-100" dirty="0" smtClean="0">
                <a:solidFill>
                  <a:schemeClr val="bg1"/>
                </a:solidFill>
              </a:rPr>
              <a:t>fixed cost</a:t>
            </a:r>
            <a:endParaRPr lang="en-AU" sz="2000" spc="-100" dirty="0">
              <a:solidFill>
                <a:schemeClr val="bg1"/>
              </a:solidFill>
            </a:endParaRPr>
          </a:p>
        </p:txBody>
      </p:sp>
    </p:spTree>
    <p:extLst>
      <p:ext uri="{BB962C8B-B14F-4D97-AF65-F5344CB8AC3E}">
        <p14:creationId xmlns:p14="http://schemas.microsoft.com/office/powerpoint/2010/main" val="3104664758"/>
      </p:ext>
    </p:extLst>
  </p:cSld>
  <p:clrMapOvr>
    <a:masterClrMapping/>
  </p:clrMapOvr>
  <p:transition>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work in priority order </a:t>
            </a:r>
            <a:br>
              <a:rPr lang="en-AU" spc="-100" dirty="0" smtClean="0"/>
            </a:br>
            <a:r>
              <a:rPr lang="en-AU" sz="2000" spc="-100" dirty="0" smtClean="0">
                <a:solidFill>
                  <a:schemeClr val="bg1"/>
                </a:solidFill>
              </a:rPr>
              <a:t>fixed time</a:t>
            </a:r>
            <a:endParaRPr lang="en-AU" sz="2000" spc="-100" dirty="0">
              <a:solidFill>
                <a:schemeClr val="bg1"/>
              </a:solidFill>
            </a:endParaRPr>
          </a:p>
        </p:txBody>
      </p:sp>
    </p:spTree>
    <p:extLst>
      <p:ext uri="{BB962C8B-B14F-4D97-AF65-F5344CB8AC3E}">
        <p14:creationId xmlns:p14="http://schemas.microsoft.com/office/powerpoint/2010/main" val="310466475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2500" b="12500"/>
          <a:stretch/>
        </p:blipFill>
        <p:spPr>
          <a:xfrm>
            <a:off x="-144693" y="-90391"/>
            <a:ext cx="12385376" cy="6966774"/>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marL="914400" indent="-914400">
              <a:lnSpc>
                <a:spcPct val="80000"/>
              </a:lnSpc>
              <a:buFont typeface="+mj-lt"/>
              <a:buAutoNum type="arabicPeriod" startAt="7"/>
            </a:pPr>
            <a:r>
              <a:rPr lang="en-AU" dirty="0" smtClean="0"/>
              <a:t>working software is the primary measure of progress.</a:t>
            </a:r>
            <a:endParaRPr lang="en-AU" dirty="0"/>
          </a:p>
        </p:txBody>
      </p:sp>
    </p:spTree>
    <p:extLst>
      <p:ext uri="{BB962C8B-B14F-4D97-AF65-F5344CB8AC3E}">
        <p14:creationId xmlns:p14="http://schemas.microsoft.com/office/powerpoint/2010/main" val="3536967233"/>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rPr>
              <a:t>fixed scope</a:t>
            </a:r>
            <a:br>
              <a:rPr lang="en-AU" sz="2000" spc="-100" dirty="0" smtClean="0">
                <a:solidFill>
                  <a:schemeClr val="bg1"/>
                </a:solidFill>
              </a:rPr>
            </a:br>
            <a:r>
              <a:rPr lang="en-AU" spc="-100" dirty="0" smtClean="0"/>
              <a:t>focus on backlog definition and estimation</a:t>
            </a:r>
            <a:endParaRPr lang="en-AU" sz="2200" spc="-100" dirty="0"/>
          </a:p>
        </p:txBody>
      </p:sp>
    </p:spTree>
    <p:extLst>
      <p:ext uri="{BB962C8B-B14F-4D97-AF65-F5344CB8AC3E}">
        <p14:creationId xmlns:p14="http://schemas.microsoft.com/office/powerpoint/2010/main" val="4108597446"/>
      </p:ext>
    </p:extLst>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l">
              <a:lnSpc>
                <a:spcPct val="80000"/>
              </a:lnSpc>
            </a:pPr>
            <a:r>
              <a:rPr lang="en-AU" sz="2000" spc="-100" dirty="0" smtClean="0">
                <a:solidFill>
                  <a:schemeClr val="bg1"/>
                </a:solidFill>
              </a:rPr>
              <a:t>fixed cost and time</a:t>
            </a:r>
            <a:br>
              <a:rPr lang="en-AU" sz="2000" spc="-100" dirty="0" smtClean="0">
                <a:solidFill>
                  <a:schemeClr val="bg1"/>
                </a:solidFill>
              </a:rPr>
            </a:br>
            <a:r>
              <a:rPr lang="en-AU" spc="-100" dirty="0" smtClean="0"/>
              <a:t>calculate total cost against cycle time</a:t>
            </a:r>
            <a:endParaRPr lang="en-AU" sz="2200" spc="-100" dirty="0"/>
          </a:p>
        </p:txBody>
      </p:sp>
    </p:spTree>
    <p:extLst>
      <p:ext uri="{BB962C8B-B14F-4D97-AF65-F5344CB8AC3E}">
        <p14:creationId xmlns:p14="http://schemas.microsoft.com/office/powerpoint/2010/main" val="3358383483"/>
      </p:ext>
    </p:extLst>
  </p:cSld>
  <p:clrMapOvr>
    <a:masterClrMapping/>
  </p:clrMapOvr>
  <p:transition>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l">
              <a:lnSpc>
                <a:spcPct val="80000"/>
              </a:lnSpc>
            </a:pPr>
            <a:r>
              <a:rPr lang="en-AU" sz="2000" spc="-100" dirty="0" smtClean="0">
                <a:solidFill>
                  <a:schemeClr val="bg1"/>
                </a:solidFill>
              </a:rPr>
              <a:t>fixed cost and scope</a:t>
            </a:r>
            <a:br>
              <a:rPr lang="en-AU" sz="2000" spc="-100" dirty="0" smtClean="0">
                <a:solidFill>
                  <a:schemeClr val="bg1"/>
                </a:solidFill>
              </a:rPr>
            </a:br>
            <a:r>
              <a:rPr lang="en-AU" spc="-100" dirty="0" smtClean="0"/>
              <a:t>increase the estimate risk during initiation</a:t>
            </a:r>
            <a:endParaRPr lang="en-AU" sz="2200" spc="-100" dirty="0"/>
          </a:p>
        </p:txBody>
      </p:sp>
    </p:spTree>
    <p:extLst>
      <p:ext uri="{BB962C8B-B14F-4D97-AF65-F5344CB8AC3E}">
        <p14:creationId xmlns:p14="http://schemas.microsoft.com/office/powerpoint/2010/main" val="2586026110"/>
      </p:ext>
    </p:extLst>
  </p:cSld>
  <p:clrMapOvr>
    <a:masterClrMapping/>
  </p:clrMapOvr>
  <p:transition>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l">
              <a:lnSpc>
                <a:spcPct val="80000"/>
              </a:lnSpc>
            </a:pPr>
            <a:r>
              <a:rPr lang="en-AU" sz="2000" spc="-100" dirty="0" smtClean="0">
                <a:solidFill>
                  <a:schemeClr val="bg1"/>
                </a:solidFill>
              </a:rPr>
              <a:t>fixed time and scope</a:t>
            </a:r>
            <a:br>
              <a:rPr lang="en-AU" sz="2000" spc="-100" dirty="0" smtClean="0">
                <a:solidFill>
                  <a:schemeClr val="bg1"/>
                </a:solidFill>
              </a:rPr>
            </a:br>
            <a:r>
              <a:rPr lang="en-AU" spc="-100" dirty="0" smtClean="0"/>
              <a:t>allocation additional time into the schedule</a:t>
            </a:r>
            <a:endParaRPr lang="en-AU" sz="2200" spc="-100" dirty="0"/>
          </a:p>
        </p:txBody>
      </p:sp>
    </p:spTree>
    <p:extLst>
      <p:ext uri="{BB962C8B-B14F-4D97-AF65-F5344CB8AC3E}">
        <p14:creationId xmlns:p14="http://schemas.microsoft.com/office/powerpoint/2010/main" val="2586026110"/>
      </p:ext>
    </p:extLst>
  </p:cSld>
  <p:clrMapOvr>
    <a:masterClrMapping/>
  </p:clrMapOvr>
  <p:transition>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l">
              <a:lnSpc>
                <a:spcPct val="80000"/>
              </a:lnSpc>
            </a:pPr>
            <a:r>
              <a:rPr lang="en-AU" sz="2000" spc="-100" dirty="0" smtClean="0">
                <a:solidFill>
                  <a:schemeClr val="bg1"/>
                </a:solidFill>
              </a:rPr>
              <a:t>fixed cost, time and scope</a:t>
            </a:r>
            <a:br>
              <a:rPr lang="en-AU" sz="2000" spc="-100" dirty="0" smtClean="0">
                <a:solidFill>
                  <a:schemeClr val="bg1"/>
                </a:solidFill>
              </a:rPr>
            </a:br>
            <a:r>
              <a:rPr lang="en-AU" spc="-100" dirty="0" smtClean="0"/>
              <a:t>cancel the project</a:t>
            </a:r>
            <a:endParaRPr lang="en-AU" sz="2200" spc="-100" dirty="0"/>
          </a:p>
        </p:txBody>
      </p:sp>
    </p:spTree>
    <p:extLst>
      <p:ext uri="{BB962C8B-B14F-4D97-AF65-F5344CB8AC3E}">
        <p14:creationId xmlns:p14="http://schemas.microsoft.com/office/powerpoint/2010/main" val="2586026110"/>
      </p:ext>
    </p:extLst>
  </p:cSld>
  <p:clrMapOvr>
    <a:masterClrMapping/>
  </p:clrMapOvr>
  <p:transition>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0429" b="10429"/>
          <a:stretch/>
        </p:blipFill>
        <p:spPr>
          <a:xfrm>
            <a:off x="-32048" y="0"/>
            <a:ext cx="12192000" cy="6858000"/>
          </a:xfrm>
          <a:prstGeom prst="rect">
            <a:avLst/>
          </a:prstGeom>
        </p:spPr>
      </p:pic>
      <p:sp>
        <p:nvSpPr>
          <p:cNvPr id="2" name="Title 1"/>
          <p:cNvSpPr>
            <a:spLocks noGrp="1"/>
          </p:cNvSpPr>
          <p:nvPr>
            <p:ph type="title"/>
          </p:nvPr>
        </p:nvSpPr>
        <p:spPr>
          <a:xfrm>
            <a:off x="0" y="1664804"/>
            <a:ext cx="12192000" cy="3528392"/>
          </a:xfrm>
          <a:solidFill>
            <a:schemeClr val="tx1">
              <a:alpha val="75000"/>
            </a:schemeClr>
          </a:solidFill>
        </p:spPr>
        <p:txBody>
          <a:bodyPr>
            <a:noAutofit/>
          </a:bodyPr>
          <a:lstStyle/>
          <a:p>
            <a:pPr algn="l">
              <a:lnSpc>
                <a:spcPct val="80000"/>
              </a:lnSpc>
            </a:pPr>
            <a:r>
              <a:rPr lang="en-AU" dirty="0" smtClean="0"/>
              <a:t>scrum</a:t>
            </a:r>
            <a:br>
              <a:rPr lang="en-AU" dirty="0" smtClean="0"/>
            </a:br>
            <a:r>
              <a:rPr lang="en-AU" dirty="0" smtClean="0"/>
              <a:t>* iterative product development</a:t>
            </a:r>
            <a:br>
              <a:rPr lang="en-AU" dirty="0" smtClean="0"/>
            </a:br>
            <a:r>
              <a:rPr lang="en-AU" dirty="0" smtClean="0"/>
              <a:t>* 1-4 week sprints</a:t>
            </a:r>
            <a:br>
              <a:rPr lang="en-AU" dirty="0" smtClean="0"/>
            </a:br>
            <a:r>
              <a:rPr lang="en-AU" dirty="0" smtClean="0"/>
              <a:t>* formal roles (product owner &amp; scrum master)</a:t>
            </a:r>
            <a:br>
              <a:rPr lang="en-AU" dirty="0" smtClean="0"/>
            </a:br>
            <a:r>
              <a:rPr lang="en-AU" dirty="0" smtClean="0"/>
              <a:t>* </a:t>
            </a:r>
            <a:r>
              <a:rPr lang="en-AU" dirty="0" err="1" smtClean="0"/>
              <a:t>timeboxed</a:t>
            </a:r>
            <a:r>
              <a:rPr lang="en-AU" dirty="0" smtClean="0"/>
              <a:t> meetings</a:t>
            </a:r>
            <a:endParaRPr lang="en-AU" dirty="0"/>
          </a:p>
        </p:txBody>
      </p:sp>
    </p:spTree>
    <p:extLst>
      <p:ext uri="{BB962C8B-B14F-4D97-AF65-F5344CB8AC3E}">
        <p14:creationId xmlns:p14="http://schemas.microsoft.com/office/powerpoint/2010/main" val="2747450449"/>
      </p:ext>
    </p:extLst>
  </p:cSld>
  <p:clrMapOvr>
    <a:masterClrMapping/>
  </p:clrMapOvr>
  <p:transition>
    <p:fad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um_cc_mountain_goat_software.png"/>
          <p:cNvPicPr/>
          <p:nvPr/>
        </p:nvPicPr>
        <p:blipFill>
          <a:blip r:embed="rId2" cstate="print"/>
          <a:stretch>
            <a:fillRect/>
          </a:stretch>
        </p:blipFill>
        <p:spPr>
          <a:xfrm>
            <a:off x="16384" y="728700"/>
            <a:ext cx="12159233" cy="5400600"/>
          </a:xfrm>
          <a:prstGeom prst="rect">
            <a:avLst/>
          </a:prstGeom>
          <a:noFill/>
          <a:ln>
            <a:noFill/>
            <a:prstDash/>
          </a:ln>
        </p:spPr>
      </p:pic>
    </p:spTree>
    <p:extLst>
      <p:ext uri="{BB962C8B-B14F-4D97-AF65-F5344CB8AC3E}">
        <p14:creationId xmlns:p14="http://schemas.microsoft.com/office/powerpoint/2010/main" val="3817110654"/>
      </p:ext>
    </p:extLst>
  </p:cSld>
  <p:clrMapOvr>
    <a:masterClrMapping/>
  </p:clrMapOvr>
  <p:transition>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define user stories</a:t>
            </a:r>
            <a:br>
              <a:rPr lang="en-AU" spc="-100" dirty="0" smtClean="0"/>
            </a:br>
            <a:r>
              <a:rPr lang="en-AU" sz="2000" spc="-100" dirty="0" smtClean="0">
                <a:solidFill>
                  <a:schemeClr val="bg1"/>
                </a:solidFill>
              </a:rPr>
              <a:t>as a ... </a:t>
            </a:r>
            <a:r>
              <a:rPr lang="en-AU" sz="2000" spc="-100" dirty="0" err="1" smtClean="0">
                <a:solidFill>
                  <a:schemeClr val="bg1"/>
                </a:solidFill>
              </a:rPr>
              <a:t>i</a:t>
            </a:r>
            <a:r>
              <a:rPr lang="en-AU" sz="2000" spc="-100" dirty="0" smtClean="0">
                <a:solidFill>
                  <a:schemeClr val="bg1"/>
                </a:solidFill>
              </a:rPr>
              <a:t> need ... so </a:t>
            </a:r>
            <a:r>
              <a:rPr lang="en-AU" sz="2000" spc="-100" dirty="0" err="1" smtClean="0">
                <a:solidFill>
                  <a:schemeClr val="bg1"/>
                </a:solidFill>
              </a:rPr>
              <a:t>i</a:t>
            </a:r>
            <a:r>
              <a:rPr lang="en-AU" sz="2000" spc="-100" dirty="0" smtClean="0">
                <a:solidFill>
                  <a:schemeClr val="bg1"/>
                </a:solidFill>
              </a:rPr>
              <a:t> can ...</a:t>
            </a:r>
            <a:endParaRPr lang="en-AU" sz="2000" spc="-100" dirty="0">
              <a:solidFill>
                <a:schemeClr val="bg1"/>
              </a:solidFill>
            </a:endParaRPr>
          </a:p>
        </p:txBody>
      </p:sp>
    </p:spTree>
    <p:extLst>
      <p:ext uri="{BB962C8B-B14F-4D97-AF65-F5344CB8AC3E}">
        <p14:creationId xmlns:p14="http://schemas.microsoft.com/office/powerpoint/2010/main" val="1973811767"/>
      </p:ext>
    </p:extLst>
  </p:cSld>
  <p:clrMapOvr>
    <a:masterClrMapping/>
  </p:clrMapOvr>
  <p:transition>
    <p:fad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rPr>
              <a:t>invest characteristics</a:t>
            </a:r>
            <a:r>
              <a:rPr lang="en-AU" spc="-100" dirty="0" smtClean="0">
                <a:solidFill>
                  <a:schemeClr val="bg1"/>
                </a:solidFill>
              </a:rPr>
              <a:t/>
            </a:r>
            <a:br>
              <a:rPr lang="en-AU" spc="-100" dirty="0" smtClean="0">
                <a:solidFill>
                  <a:schemeClr val="bg1"/>
                </a:solidFill>
              </a:rPr>
            </a:br>
            <a:r>
              <a:rPr lang="en-AU" spc="-100" dirty="0" smtClean="0"/>
              <a:t>independent &amp; self-contained</a:t>
            </a:r>
            <a:endParaRPr lang="en-AU" sz="2000" spc="-100" dirty="0"/>
          </a:p>
        </p:txBody>
      </p:sp>
    </p:spTree>
    <p:extLst>
      <p:ext uri="{BB962C8B-B14F-4D97-AF65-F5344CB8AC3E}">
        <p14:creationId xmlns:p14="http://schemas.microsoft.com/office/powerpoint/2010/main" val="1511755783"/>
      </p:ext>
    </p:extLst>
  </p:cSld>
  <p:clrMapOvr>
    <a:masterClrMapping/>
  </p:clrMapOvr>
  <p:transition>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rPr>
              <a:t>invest characteristics</a:t>
            </a:r>
            <a:r>
              <a:rPr lang="en-AU" spc="-100" dirty="0" smtClean="0">
                <a:solidFill>
                  <a:schemeClr val="bg1"/>
                </a:solidFill>
              </a:rPr>
              <a:t/>
            </a:r>
            <a:br>
              <a:rPr lang="en-AU" spc="-100" dirty="0" smtClean="0">
                <a:solidFill>
                  <a:schemeClr val="bg1"/>
                </a:solidFill>
              </a:rPr>
            </a:br>
            <a:r>
              <a:rPr lang="en-AU" spc="-100" dirty="0" smtClean="0"/>
              <a:t>negotiable &amp; flexible</a:t>
            </a:r>
            <a:endParaRPr lang="en-AU" sz="2000" spc="-100" dirty="0"/>
          </a:p>
        </p:txBody>
      </p:sp>
    </p:spTree>
    <p:extLst>
      <p:ext uri="{BB962C8B-B14F-4D97-AF65-F5344CB8AC3E}">
        <p14:creationId xmlns:p14="http://schemas.microsoft.com/office/powerpoint/2010/main" val="151175578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500" b="12500"/>
          <a:stretch/>
        </p:blipFill>
        <p:spPr>
          <a:xfrm>
            <a:off x="-48680" y="-27382"/>
            <a:ext cx="12289360" cy="6912765"/>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marL="914400" indent="-914400">
              <a:lnSpc>
                <a:spcPct val="80000"/>
              </a:lnSpc>
              <a:buFont typeface="+mj-lt"/>
              <a:buAutoNum type="arabicPeriod" startAt="8"/>
            </a:pPr>
            <a:r>
              <a:rPr lang="en-AU" dirty="0" smtClean="0"/>
              <a:t>agile processes promote sustainable development. the sponsors, developers, and users should be able to maintain a constant pace indefinitely.</a:t>
            </a:r>
            <a:endParaRPr lang="en-AU" dirty="0"/>
          </a:p>
        </p:txBody>
      </p:sp>
    </p:spTree>
    <p:extLst>
      <p:ext uri="{BB962C8B-B14F-4D97-AF65-F5344CB8AC3E}">
        <p14:creationId xmlns:p14="http://schemas.microsoft.com/office/powerpoint/2010/main" val="2727456615"/>
      </p:ext>
    </p:extLst>
  </p:cSld>
  <p:clrMapOvr>
    <a:masterClrMapping/>
  </p:clrMapOvr>
  <p:transition>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rPr>
              <a:t>invest characteristics</a:t>
            </a:r>
            <a:r>
              <a:rPr lang="en-AU" spc="-100" dirty="0" smtClean="0">
                <a:solidFill>
                  <a:schemeClr val="bg1"/>
                </a:solidFill>
              </a:rPr>
              <a:t/>
            </a:r>
            <a:br>
              <a:rPr lang="en-AU" spc="-100" dirty="0" smtClean="0">
                <a:solidFill>
                  <a:schemeClr val="bg1"/>
                </a:solidFill>
              </a:rPr>
            </a:br>
            <a:r>
              <a:rPr lang="en-AU" spc="-100" dirty="0" smtClean="0"/>
              <a:t>valuable to the customer</a:t>
            </a:r>
            <a:endParaRPr lang="en-AU" sz="2000" spc="-100" dirty="0"/>
          </a:p>
        </p:txBody>
      </p:sp>
    </p:spTree>
    <p:extLst>
      <p:ext uri="{BB962C8B-B14F-4D97-AF65-F5344CB8AC3E}">
        <p14:creationId xmlns:p14="http://schemas.microsoft.com/office/powerpoint/2010/main" val="1511755783"/>
      </p:ext>
    </p:extLst>
  </p:cSld>
  <p:clrMapOvr>
    <a:masterClrMapping/>
  </p:clrMapOvr>
  <p:transition>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rPr>
              <a:t>invest characteristics</a:t>
            </a:r>
            <a:r>
              <a:rPr lang="en-AU" spc="-100" dirty="0" smtClean="0">
                <a:solidFill>
                  <a:schemeClr val="bg1"/>
                </a:solidFill>
              </a:rPr>
              <a:t/>
            </a:r>
            <a:br>
              <a:rPr lang="en-AU" spc="-100" dirty="0" smtClean="0">
                <a:solidFill>
                  <a:schemeClr val="bg1"/>
                </a:solidFill>
              </a:rPr>
            </a:br>
            <a:r>
              <a:rPr lang="en-AU" spc="-100" dirty="0" err="1" smtClean="0"/>
              <a:t>estimatable</a:t>
            </a:r>
            <a:r>
              <a:rPr lang="en-AU" spc="-100" dirty="0" smtClean="0"/>
              <a:t> and clearly defined</a:t>
            </a:r>
            <a:endParaRPr lang="en-AU" sz="2000" spc="-100" dirty="0"/>
          </a:p>
        </p:txBody>
      </p:sp>
    </p:spTree>
    <p:extLst>
      <p:ext uri="{BB962C8B-B14F-4D97-AF65-F5344CB8AC3E}">
        <p14:creationId xmlns:p14="http://schemas.microsoft.com/office/powerpoint/2010/main" val="1511755783"/>
      </p:ext>
    </p:extLst>
  </p:cSld>
  <p:clrMapOvr>
    <a:masterClrMapping/>
  </p:clrMapOvr>
  <p:transition>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rPr>
              <a:t>invest characteristics</a:t>
            </a:r>
            <a:r>
              <a:rPr lang="en-AU" spc="-100" dirty="0" smtClean="0">
                <a:solidFill>
                  <a:schemeClr val="bg1"/>
                </a:solidFill>
              </a:rPr>
              <a:t/>
            </a:r>
            <a:br>
              <a:rPr lang="en-AU" spc="-100" dirty="0" smtClean="0">
                <a:solidFill>
                  <a:schemeClr val="bg1"/>
                </a:solidFill>
              </a:rPr>
            </a:br>
            <a:r>
              <a:rPr lang="en-AU" spc="-100" dirty="0" smtClean="0"/>
              <a:t>small – between ½ - 2 days</a:t>
            </a:r>
            <a:endParaRPr lang="en-AU" sz="2000" spc="-100" dirty="0"/>
          </a:p>
        </p:txBody>
      </p:sp>
    </p:spTree>
    <p:extLst>
      <p:ext uri="{BB962C8B-B14F-4D97-AF65-F5344CB8AC3E}">
        <p14:creationId xmlns:p14="http://schemas.microsoft.com/office/powerpoint/2010/main" val="1511755783"/>
      </p:ext>
    </p:extLst>
  </p:cSld>
  <p:clrMapOvr>
    <a:masterClrMapping/>
  </p:clrMapOvr>
  <p:transition>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rPr>
              <a:t>invest characteristics</a:t>
            </a:r>
            <a:r>
              <a:rPr lang="en-AU" spc="-100" dirty="0" smtClean="0">
                <a:solidFill>
                  <a:schemeClr val="bg1"/>
                </a:solidFill>
              </a:rPr>
              <a:t/>
            </a:r>
            <a:br>
              <a:rPr lang="en-AU" spc="-100" dirty="0" smtClean="0">
                <a:solidFill>
                  <a:schemeClr val="bg1"/>
                </a:solidFill>
              </a:rPr>
            </a:br>
            <a:r>
              <a:rPr lang="en-AU" spc="-100" dirty="0" smtClean="0"/>
              <a:t>testable with defined qc metrics</a:t>
            </a:r>
            <a:endParaRPr lang="en-AU" sz="2000" spc="-100" dirty="0"/>
          </a:p>
        </p:txBody>
      </p:sp>
    </p:spTree>
    <p:extLst>
      <p:ext uri="{BB962C8B-B14F-4D97-AF65-F5344CB8AC3E}">
        <p14:creationId xmlns:p14="http://schemas.microsoft.com/office/powerpoint/2010/main" val="1511755783"/>
      </p:ext>
    </p:extLst>
  </p:cSld>
  <p:clrMapOvr>
    <a:masterClrMapping/>
  </p:clrMapOvr>
  <p:transition>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create an ordered product backlog (in low detail)</a:t>
            </a:r>
            <a:br>
              <a:rPr lang="en-AU" spc="-100" dirty="0" smtClean="0"/>
            </a:br>
            <a:r>
              <a:rPr lang="en-AU" sz="2000" spc="-100" dirty="0" smtClean="0">
                <a:solidFill>
                  <a:schemeClr val="bg1"/>
                </a:solidFill>
              </a:rPr>
              <a:t>allow customers to slowly define their needs</a:t>
            </a:r>
            <a:endParaRPr lang="en-AU" sz="2000" spc="-100" dirty="0">
              <a:solidFill>
                <a:schemeClr val="bg1"/>
              </a:solidFill>
            </a:endParaRPr>
          </a:p>
        </p:txBody>
      </p:sp>
    </p:spTree>
    <p:extLst>
      <p:ext uri="{BB962C8B-B14F-4D97-AF65-F5344CB8AC3E}">
        <p14:creationId xmlns:p14="http://schemas.microsoft.com/office/powerpoint/2010/main" val="1973811767"/>
      </p:ext>
    </p:extLst>
  </p:cSld>
  <p:clrMapOvr>
    <a:masterClrMapping/>
  </p:clrMapOvr>
  <p:transition>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396856300"/>
              </p:ext>
            </p:extLst>
          </p:nvPr>
        </p:nvGraphicFramePr>
        <p:xfrm>
          <a:off x="952500" y="0"/>
          <a:ext cx="10287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3101154"/>
      </p:ext>
    </p:extLst>
  </p:cSld>
  <p:clrMapOvr>
    <a:masterClrMapping/>
  </p:clrMapOvr>
  <p:transition>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rPr>
              <a:t>inspect and adapt</a:t>
            </a:r>
            <a:br>
              <a:rPr lang="en-AU" sz="2200" spc="-100" dirty="0" smtClean="0">
                <a:solidFill>
                  <a:schemeClr val="bg1"/>
                </a:solidFill>
              </a:rPr>
            </a:br>
            <a:r>
              <a:rPr lang="en-AU" spc="-100" dirty="0" smtClean="0"/>
              <a:t>kaizen </a:t>
            </a:r>
            <a:r>
              <a:rPr lang="en-US" altLang="ja-JP" spc="-100" dirty="0" smtClean="0"/>
              <a:t>(</a:t>
            </a:r>
            <a:r>
              <a:rPr lang="ja-JP" altLang="en-US" spc="-100" dirty="0" smtClean="0"/>
              <a:t>改善</a:t>
            </a:r>
            <a:r>
              <a:rPr lang="en-US" altLang="ja-JP" spc="-100" dirty="0" smtClean="0"/>
              <a:t>)</a:t>
            </a:r>
            <a:endParaRPr lang="en-AU" sz="2200" spc="-100" dirty="0"/>
          </a:p>
        </p:txBody>
      </p:sp>
    </p:spTree>
    <p:extLst>
      <p:ext uri="{BB962C8B-B14F-4D97-AF65-F5344CB8AC3E}">
        <p14:creationId xmlns:p14="http://schemas.microsoft.com/office/powerpoint/2010/main" val="1505996740"/>
      </p:ext>
    </p:extLst>
  </p:cSld>
  <p:clrMapOvr>
    <a:masterClrMapping/>
  </p:clrMapOvr>
  <p:transition>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what went well?</a:t>
            </a:r>
            <a:br>
              <a:rPr lang="en-AU" spc="-100" dirty="0" smtClean="0"/>
            </a:br>
            <a:r>
              <a:rPr lang="en-AU" sz="2000" spc="-100" dirty="0" smtClean="0">
                <a:solidFill>
                  <a:schemeClr val="bg1"/>
                </a:solidFill>
              </a:rPr>
              <a:t>retrospective / quality circle</a:t>
            </a:r>
            <a:endParaRPr lang="en-AU" sz="2000" spc="-100" dirty="0">
              <a:solidFill>
                <a:schemeClr val="bg1"/>
              </a:solidFill>
            </a:endParaRPr>
          </a:p>
        </p:txBody>
      </p:sp>
    </p:spTree>
    <p:extLst>
      <p:ext uri="{BB962C8B-B14F-4D97-AF65-F5344CB8AC3E}">
        <p14:creationId xmlns:p14="http://schemas.microsoft.com/office/powerpoint/2010/main" val="338808447"/>
      </p:ext>
    </p:extLst>
  </p:cSld>
  <p:clrMapOvr>
    <a:masterClrMapping/>
  </p:clrMapOvr>
  <p:transition>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rPr>
              <a:t>add actionable tasks to the backlog</a:t>
            </a:r>
            <a:br>
              <a:rPr lang="en-AU" sz="2000" spc="-100" dirty="0" smtClean="0">
                <a:solidFill>
                  <a:schemeClr val="bg1"/>
                </a:solidFill>
              </a:rPr>
            </a:br>
            <a:r>
              <a:rPr lang="en-AU" spc="-100" dirty="0" smtClean="0"/>
              <a:t>what could be improved?</a:t>
            </a:r>
            <a:endParaRPr lang="en-AU" sz="2000" spc="-100" dirty="0">
              <a:solidFill>
                <a:schemeClr val="bg1"/>
              </a:solidFill>
            </a:endParaRPr>
          </a:p>
        </p:txBody>
      </p:sp>
    </p:spTree>
    <p:extLst>
      <p:ext uri="{BB962C8B-B14F-4D97-AF65-F5344CB8AC3E}">
        <p14:creationId xmlns:p14="http://schemas.microsoft.com/office/powerpoint/2010/main" val="1911297321"/>
      </p:ext>
    </p:extLst>
  </p:cSld>
  <p:clrMapOvr>
    <a:masterClrMapping/>
  </p:clrMapOvr>
  <p:transition>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rPr>
              <a:t>kaizen emphasises</a:t>
            </a:r>
            <a:r>
              <a:rPr lang="en-AU" sz="2000" spc="-100" dirty="0" smtClean="0"/>
              <a:t/>
            </a:r>
            <a:br>
              <a:rPr lang="en-AU" sz="2000" spc="-100" dirty="0" smtClean="0"/>
            </a:br>
            <a:r>
              <a:rPr lang="en-AU" spc="-100" dirty="0" smtClean="0"/>
              <a:t>teamwork, discipline &amp; morale</a:t>
            </a:r>
            <a:endParaRPr lang="en-AU" sz="2000" spc="-100" dirty="0">
              <a:solidFill>
                <a:schemeClr val="bg1"/>
              </a:solidFill>
            </a:endParaRPr>
          </a:p>
        </p:txBody>
      </p:sp>
    </p:spTree>
    <p:extLst>
      <p:ext uri="{BB962C8B-B14F-4D97-AF65-F5344CB8AC3E}">
        <p14:creationId xmlns:p14="http://schemas.microsoft.com/office/powerpoint/2010/main" val="362180708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60679" y="-34133"/>
            <a:ext cx="12313360" cy="6926265"/>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marL="914400" indent="-914400">
              <a:lnSpc>
                <a:spcPct val="80000"/>
              </a:lnSpc>
              <a:buFont typeface="+mj-lt"/>
              <a:buAutoNum type="arabicPeriod" startAt="9"/>
            </a:pPr>
            <a:r>
              <a:rPr lang="en-AU" dirty="0" smtClean="0"/>
              <a:t>continuous attention to technical excellence and good design enhances agility.</a:t>
            </a:r>
            <a:endParaRPr lang="en-AU" dirty="0"/>
          </a:p>
        </p:txBody>
      </p:sp>
    </p:spTree>
    <p:extLst>
      <p:ext uri="{BB962C8B-B14F-4D97-AF65-F5344CB8AC3E}">
        <p14:creationId xmlns:p14="http://schemas.microsoft.com/office/powerpoint/2010/main" val="2646035942"/>
      </p:ext>
    </p:extLst>
  </p:cSld>
  <p:clrMapOvr>
    <a:masterClrMapping/>
  </p:clrMapOvr>
  <p:transition>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present &amp; review completed work to the customer </a:t>
            </a:r>
            <a:br>
              <a:rPr lang="en-AU" spc="-100" dirty="0" smtClean="0"/>
            </a:br>
            <a:r>
              <a:rPr lang="en-AU" sz="2000" spc="-100" dirty="0" smtClean="0">
                <a:solidFill>
                  <a:schemeClr val="bg1"/>
                </a:solidFill>
              </a:rPr>
              <a:t>regular review</a:t>
            </a:r>
            <a:endParaRPr lang="en-AU" sz="2000" spc="-100" dirty="0">
              <a:solidFill>
                <a:schemeClr val="bg1"/>
              </a:solidFill>
            </a:endParaRPr>
          </a:p>
        </p:txBody>
      </p:sp>
    </p:spTree>
    <p:extLst>
      <p:ext uri="{BB962C8B-B14F-4D97-AF65-F5344CB8AC3E}">
        <p14:creationId xmlns:p14="http://schemas.microsoft.com/office/powerpoint/2010/main" val="3104664758"/>
      </p:ext>
    </p:extLst>
  </p:cSld>
  <p:clrMapOvr>
    <a:masterClrMapping/>
  </p:clrMapOvr>
  <p:transition>
    <p:fad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what did you do yesterday?</a:t>
            </a:r>
            <a:br>
              <a:rPr lang="en-AU" spc="-100" dirty="0" smtClean="0"/>
            </a:br>
            <a:r>
              <a:rPr lang="en-AU" sz="2000" spc="-100" dirty="0" smtClean="0">
                <a:solidFill>
                  <a:schemeClr val="bg1"/>
                </a:solidFill>
              </a:rPr>
              <a:t>daily stand-up</a:t>
            </a:r>
            <a:endParaRPr lang="en-AU" sz="2000" spc="-100" dirty="0">
              <a:solidFill>
                <a:schemeClr val="bg1"/>
              </a:solidFill>
            </a:endParaRPr>
          </a:p>
        </p:txBody>
      </p:sp>
    </p:spTree>
    <p:extLst>
      <p:ext uri="{BB962C8B-B14F-4D97-AF65-F5344CB8AC3E}">
        <p14:creationId xmlns:p14="http://schemas.microsoft.com/office/powerpoint/2010/main" val="145884997"/>
      </p:ext>
    </p:extLst>
  </p:cSld>
  <p:clrMapOvr>
    <a:masterClrMapping/>
  </p:clrMapOvr>
  <p:transition>
    <p:fade/>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what will you do today?</a:t>
            </a:r>
            <a:br>
              <a:rPr lang="en-AU" spc="-100" dirty="0" smtClean="0"/>
            </a:br>
            <a:r>
              <a:rPr lang="en-AU" sz="2000" spc="-100" dirty="0" smtClean="0">
                <a:solidFill>
                  <a:schemeClr val="bg1"/>
                </a:solidFill>
              </a:rPr>
              <a:t>daily stand-up</a:t>
            </a:r>
            <a:endParaRPr lang="en-AU" sz="2000" spc="-100" dirty="0">
              <a:solidFill>
                <a:schemeClr val="bg1"/>
              </a:solidFill>
            </a:endParaRPr>
          </a:p>
        </p:txBody>
      </p:sp>
    </p:spTree>
    <p:extLst>
      <p:ext uri="{BB962C8B-B14F-4D97-AF65-F5344CB8AC3E}">
        <p14:creationId xmlns:p14="http://schemas.microsoft.com/office/powerpoint/2010/main" val="145884997"/>
      </p:ext>
    </p:extLst>
  </p:cSld>
  <p:clrMapOvr>
    <a:masterClrMapping/>
  </p:clrMapOvr>
  <p:transition>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are there any issues?</a:t>
            </a:r>
            <a:br>
              <a:rPr lang="en-AU" spc="-100" dirty="0" smtClean="0"/>
            </a:br>
            <a:r>
              <a:rPr lang="en-AU" sz="2000" spc="-100" dirty="0" smtClean="0">
                <a:solidFill>
                  <a:schemeClr val="bg1"/>
                </a:solidFill>
              </a:rPr>
              <a:t>daily stand-up</a:t>
            </a:r>
            <a:endParaRPr lang="en-AU" sz="2000" spc="-100" dirty="0">
              <a:solidFill>
                <a:schemeClr val="bg1"/>
              </a:solidFill>
            </a:endParaRPr>
          </a:p>
        </p:txBody>
      </p:sp>
    </p:spTree>
    <p:extLst>
      <p:ext uri="{BB962C8B-B14F-4D97-AF65-F5344CB8AC3E}">
        <p14:creationId xmlns:p14="http://schemas.microsoft.com/office/powerpoint/2010/main" val="145884997"/>
      </p:ext>
    </p:extLst>
  </p:cSld>
  <p:clrMapOvr>
    <a:masterClrMapping/>
  </p:clrMapOvr>
  <p:transition>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summary stand-up</a:t>
            </a:r>
            <a:r>
              <a:rPr lang="en-AU" sz="2000" spc="-100" dirty="0" smtClean="0"/>
              <a:t/>
            </a:r>
            <a:br>
              <a:rPr lang="en-AU" sz="2000" spc="-100" dirty="0" smtClean="0"/>
            </a:br>
            <a:r>
              <a:rPr lang="en-AU" sz="2000" spc="-100" dirty="0" smtClean="0">
                <a:solidFill>
                  <a:schemeClr val="bg1"/>
                </a:solidFill>
              </a:rPr>
              <a:t>for large teams</a:t>
            </a:r>
            <a:endParaRPr lang="en-AU" sz="2000" spc="-100" dirty="0">
              <a:solidFill>
                <a:schemeClr val="bg1"/>
              </a:solidFill>
            </a:endParaRPr>
          </a:p>
        </p:txBody>
      </p:sp>
    </p:spTree>
    <p:extLst>
      <p:ext uri="{BB962C8B-B14F-4D97-AF65-F5344CB8AC3E}">
        <p14:creationId xmlns:p14="http://schemas.microsoft.com/office/powerpoint/2010/main" val="2952821611"/>
      </p:ext>
    </p:extLst>
  </p:cSld>
  <p:clrMapOvr>
    <a:masterClrMapping/>
  </p:clrMapOvr>
  <p:transition>
    <p:fad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Backup\nzpg - sorting wall.jpg"/>
          <p:cNvPicPr/>
          <p:nvPr/>
        </p:nvPicPr>
        <p:blipFill rotWithShape="1">
          <a:blip r:embed="rId2" cstate="print">
            <a:extLst>
              <a:ext uri="{28A0092B-C50C-407E-A947-70E740481C1C}">
                <a14:useLocalDpi xmlns:a14="http://schemas.microsoft.com/office/drawing/2010/main" val="0"/>
              </a:ext>
            </a:extLst>
          </a:blip>
          <a:srcRect t="12500" b="12500"/>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656692"/>
            <a:ext cx="12192000" cy="5544616"/>
          </a:xfrm>
          <a:solidFill>
            <a:schemeClr val="tx1">
              <a:alpha val="80000"/>
            </a:schemeClr>
          </a:solidFill>
        </p:spPr>
        <p:txBody>
          <a:bodyPr>
            <a:noAutofit/>
          </a:bodyPr>
          <a:lstStyle/>
          <a:p>
            <a:pPr>
              <a:lnSpc>
                <a:spcPct val="100000"/>
              </a:lnSpc>
              <a:spcAft>
                <a:spcPts val="1000"/>
              </a:spcAft>
            </a:pPr>
            <a:r>
              <a:rPr lang="en-AU" sz="3600" dirty="0" smtClean="0"/>
              <a:t>1. do not send defective products to the subsequent process</a:t>
            </a:r>
            <a:br>
              <a:rPr lang="en-AU" sz="3600" dirty="0" smtClean="0"/>
            </a:br>
            <a:r>
              <a:rPr lang="en-AU" sz="3600" dirty="0" smtClean="0"/>
              <a:t>2. the subsequent process comes to withdraw only what is </a:t>
            </a:r>
            <a:br>
              <a:rPr lang="en-AU" sz="3600" dirty="0" smtClean="0"/>
            </a:br>
            <a:r>
              <a:rPr lang="en-AU" sz="3600" dirty="0" smtClean="0"/>
              <a:t>    needed</a:t>
            </a:r>
            <a:br>
              <a:rPr lang="en-AU" sz="3600" dirty="0" smtClean="0"/>
            </a:br>
            <a:r>
              <a:rPr lang="en-AU" sz="3600" dirty="0" smtClean="0"/>
              <a:t>3. produce only the exact quantity withdrawn by the subsequent </a:t>
            </a:r>
            <a:br>
              <a:rPr lang="en-AU" sz="3600" dirty="0" smtClean="0"/>
            </a:br>
            <a:r>
              <a:rPr lang="en-AU" sz="3600" dirty="0" smtClean="0"/>
              <a:t>    process</a:t>
            </a:r>
            <a:br>
              <a:rPr lang="en-AU" sz="3600" dirty="0" smtClean="0"/>
            </a:br>
            <a:r>
              <a:rPr lang="en-AU" sz="3600" dirty="0" smtClean="0"/>
              <a:t>4. equalise, or level, the production</a:t>
            </a:r>
            <a:br>
              <a:rPr lang="en-AU" sz="3600" dirty="0" smtClean="0"/>
            </a:br>
            <a:r>
              <a:rPr lang="en-AU" sz="3600" dirty="0" smtClean="0"/>
              <a:t>5. </a:t>
            </a:r>
            <a:r>
              <a:rPr lang="en-AU" sz="3600" dirty="0" err="1" smtClean="0"/>
              <a:t>kanban</a:t>
            </a:r>
            <a:r>
              <a:rPr lang="en-AU" sz="3600" dirty="0" smtClean="0"/>
              <a:t> is a means to fine tuning</a:t>
            </a:r>
            <a:br>
              <a:rPr lang="en-AU" sz="3600" dirty="0" smtClean="0"/>
            </a:br>
            <a:r>
              <a:rPr lang="en-AU" sz="3600" dirty="0" smtClean="0"/>
              <a:t>6. stabilize and rationalize the process</a:t>
            </a:r>
            <a:endParaRPr lang="en-AU" sz="3600" dirty="0"/>
          </a:p>
        </p:txBody>
      </p:sp>
    </p:spTree>
    <p:extLst>
      <p:ext uri="{BB962C8B-B14F-4D97-AF65-F5344CB8AC3E}">
        <p14:creationId xmlns:p14="http://schemas.microsoft.com/office/powerpoint/2010/main" val="3104664758"/>
      </p:ext>
    </p:extLst>
  </p:cSld>
  <p:clrMapOvr>
    <a:masterClrMapping/>
  </p:clrMapOvr>
  <p:transition>
    <p:fad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400" spc="-100" dirty="0"/>
              <a:t>E</a:t>
            </a:r>
            <a:r>
              <a:rPr lang="en-AU" sz="2400" spc="-100" dirty="0" smtClean="0">
                <a:solidFill>
                  <a:schemeClr val="bg1"/>
                </a:solidFill>
              </a:rPr>
              <a:t>van </a:t>
            </a:r>
            <a:r>
              <a:rPr lang="en-AU" sz="2400" spc="-100" dirty="0"/>
              <a:t>L</a:t>
            </a:r>
            <a:r>
              <a:rPr lang="en-AU" sz="2400" spc="-100" dirty="0" smtClean="0">
                <a:solidFill>
                  <a:schemeClr val="bg1"/>
                </a:solidFill>
              </a:rPr>
              <a:t>eybourn</a:t>
            </a:r>
            <a:br>
              <a:rPr lang="en-AU" sz="2400" spc="-100" dirty="0" smtClean="0">
                <a:solidFill>
                  <a:schemeClr val="bg1"/>
                </a:solidFill>
              </a:rPr>
            </a:br>
            <a:r>
              <a:rPr lang="en-AU" sz="2400" spc="-100" dirty="0" smtClean="0">
                <a:solidFill>
                  <a:schemeClr val="bg1"/>
                </a:solidFill>
              </a:rPr>
              <a:t>evan@theagiledirector.com</a:t>
            </a:r>
            <a:r>
              <a:rPr lang="en-AU" sz="2000" spc="-100" dirty="0" smtClean="0">
                <a:solidFill>
                  <a:schemeClr val="bg1"/>
                </a:solidFill>
              </a:rPr>
              <a:t/>
            </a:r>
            <a:br>
              <a:rPr lang="en-AU" sz="2000" spc="-100" dirty="0" smtClean="0">
                <a:solidFill>
                  <a:schemeClr val="bg1"/>
                </a:solidFill>
              </a:rPr>
            </a:br>
            <a:r>
              <a:rPr lang="en-AU" spc="-100" dirty="0" smtClean="0"/>
              <a:t>questions???</a:t>
            </a:r>
            <a:endParaRPr lang="en-AU" sz="2200" spc="-100" dirty="0"/>
          </a:p>
        </p:txBody>
      </p:sp>
      <p:sp>
        <p:nvSpPr>
          <p:cNvPr id="3" name="Rectangle 2">
            <a:hlinkClick r:id="rId2"/>
          </p:cNvPr>
          <p:cNvSpPr/>
          <p:nvPr/>
        </p:nvSpPr>
        <p:spPr>
          <a:xfrm>
            <a:off x="0" y="0"/>
            <a:ext cx="12192000" cy="685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b"/>
          <a:lstStyle/>
          <a:p>
            <a:r>
              <a:rPr lang="en-AU" sz="3700" b="1" i="1" u="sng" dirty="0" smtClean="0">
                <a:solidFill>
                  <a:schemeClr val="bg1"/>
                </a:solidFill>
                <a:effectLst>
                  <a:outerShdw blurRad="38100" dist="38100" dir="2700000" algn="tl">
                    <a:srgbClr val="000000">
                      <a:alpha val="43137"/>
                    </a:srgbClr>
                  </a:outerShdw>
                </a:effectLst>
              </a:rPr>
              <a:t>CLICK TO DISCOVER MORE</a:t>
            </a:r>
            <a:endParaRPr lang="en-AU" sz="3700" b="1" i="1" u="sng"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859744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60680" y="-34132"/>
            <a:ext cx="12313360" cy="6926265"/>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marL="914400" indent="-914400">
              <a:lnSpc>
                <a:spcPct val="80000"/>
              </a:lnSpc>
              <a:buFont typeface="+mj-lt"/>
              <a:buAutoNum type="arabicPeriod" startAt="10"/>
            </a:pPr>
            <a:r>
              <a:rPr lang="en-AU" dirty="0" smtClean="0"/>
              <a:t>simplicity--the art of maximizing the amount of work not done--is essential.</a:t>
            </a:r>
            <a:endParaRPr lang="en-AU" dirty="0"/>
          </a:p>
        </p:txBody>
      </p:sp>
    </p:spTree>
    <p:extLst>
      <p:ext uri="{BB962C8B-B14F-4D97-AF65-F5344CB8AC3E}">
        <p14:creationId xmlns:p14="http://schemas.microsoft.com/office/powerpoint/2010/main" val="68745951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E</a:t>
            </a:r>
            <a:r>
              <a:rPr lang="en-US" dirty="0" smtClean="0"/>
              <a:t>van </a:t>
            </a:r>
            <a:r>
              <a:rPr lang="en-US" dirty="0"/>
              <a:t>L</a:t>
            </a:r>
            <a:r>
              <a:rPr lang="en-US" dirty="0" smtClean="0"/>
              <a:t>eybourn</a:t>
            </a:r>
            <a:br>
              <a:rPr lang="en-US" dirty="0" smtClean="0"/>
            </a:br>
            <a:r>
              <a:rPr lang="en-US" sz="2933" cap="none" dirty="0"/>
              <a:t>	lean / agile business leader and author</a:t>
            </a:r>
            <a:br>
              <a:rPr lang="en-US" sz="2933" cap="none" dirty="0"/>
            </a:br>
            <a:r>
              <a:rPr lang="en-US" sz="2933" cap="none" dirty="0"/>
              <a:t>	</a:t>
            </a:r>
            <a:r>
              <a:rPr lang="en-US" sz="2933" dirty="0"/>
              <a:t>S</a:t>
            </a:r>
            <a:r>
              <a:rPr lang="en-US" sz="2933" cap="none" dirty="0"/>
              <a:t>ingapore</a:t>
            </a:r>
            <a:br>
              <a:rPr lang="en-US" sz="2933" cap="none" dirty="0"/>
            </a:br>
            <a:r>
              <a:rPr lang="en-US" sz="2933" cap="none" dirty="0"/>
              <a:t>	@</a:t>
            </a:r>
            <a:r>
              <a:rPr lang="en-US" sz="2933" cap="none" dirty="0" err="1"/>
              <a:t>eleybourn</a:t>
            </a:r>
            <a:r>
              <a:rPr lang="en-US" sz="2933" cap="none" dirty="0"/>
              <a:t/>
            </a:r>
            <a:br>
              <a:rPr lang="en-US" sz="2933" cap="none" dirty="0"/>
            </a:br>
            <a:r>
              <a:rPr lang="en-US" sz="2933" cap="none" dirty="0"/>
              <a:t>	http://theagiledirector.com</a:t>
            </a:r>
            <a:endParaRPr lang="en-AU" sz="2933" cap="none" dirty="0"/>
          </a:p>
        </p:txBody>
      </p:sp>
      <p:pic>
        <p:nvPicPr>
          <p:cNvPr id="2050" name="Picture 2" descr="C:\Users\Evan\Dropbox\Writing\directing the agile organisation\Promotion\Book Cover - Directing-the-Agile-Organisation-338x400.png"/>
          <p:cNvPicPr>
            <a:picLocks noChangeAspect="1" noChangeArrowheads="1"/>
          </p:cNvPicPr>
          <p:nvPr/>
        </p:nvPicPr>
        <p:blipFill>
          <a:blip r:embed="rId3" cstate="print"/>
          <a:srcRect/>
          <a:stretch>
            <a:fillRect/>
          </a:stretch>
        </p:blipFill>
        <p:spPr bwMode="auto">
          <a:xfrm>
            <a:off x="9473023" y="3476328"/>
            <a:ext cx="2718980" cy="3381672"/>
          </a:xfrm>
          <a:prstGeom prst="rect">
            <a:avLst/>
          </a:prstGeom>
          <a:noFill/>
        </p:spPr>
      </p:pic>
      <p:sp>
        <p:nvSpPr>
          <p:cNvPr id="4" name="Rectangle 3">
            <a:hlinkClick r:id="rId4"/>
          </p:cNvPr>
          <p:cNvSpPr/>
          <p:nvPr/>
        </p:nvSpPr>
        <p:spPr>
          <a:xfrm>
            <a:off x="3" y="0"/>
            <a:ext cx="12192000" cy="685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b"/>
          <a:lstStyle/>
          <a:p>
            <a:r>
              <a:rPr lang="en-AU" sz="3700" b="1" i="1" u="sng" dirty="0" smtClean="0">
                <a:solidFill>
                  <a:schemeClr val="bg1"/>
                </a:solidFill>
                <a:effectLst>
                  <a:outerShdw blurRad="38100" dist="38100" dir="2700000" algn="tl">
                    <a:srgbClr val="000000">
                      <a:alpha val="43137"/>
                    </a:srgbClr>
                  </a:outerShdw>
                </a:effectLst>
              </a:rPr>
              <a:t>CLICK TO DISCOVER MORE</a:t>
            </a:r>
            <a:endParaRPr lang="en-AU" sz="3700" b="1" i="1" u="sng"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8536593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60680" y="-34132"/>
            <a:ext cx="12313360" cy="6926265"/>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marL="914400" indent="-914400">
              <a:lnSpc>
                <a:spcPct val="80000"/>
              </a:lnSpc>
              <a:buFont typeface="+mj-lt"/>
              <a:buAutoNum type="arabicPeriod" startAt="11"/>
            </a:pPr>
            <a:r>
              <a:rPr lang="en-AU" dirty="0" smtClean="0"/>
              <a:t>the best architectures, requirements, and designs emerge from self-organizing teams.</a:t>
            </a:r>
            <a:endParaRPr lang="en-AU" dirty="0"/>
          </a:p>
        </p:txBody>
      </p:sp>
    </p:spTree>
    <p:extLst>
      <p:ext uri="{BB962C8B-B14F-4D97-AF65-F5344CB8AC3E}">
        <p14:creationId xmlns:p14="http://schemas.microsoft.com/office/powerpoint/2010/main" val="7719697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7527" b="7527"/>
          <a:stretch/>
        </p:blipFill>
        <p:spPr>
          <a:xfrm>
            <a:off x="6417" y="3609"/>
            <a:ext cx="12179168" cy="6850782"/>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marL="914400" indent="-914400">
              <a:lnSpc>
                <a:spcPct val="80000"/>
              </a:lnSpc>
              <a:buFont typeface="+mj-lt"/>
              <a:buAutoNum type="arabicPeriod" startAt="12"/>
            </a:pPr>
            <a:r>
              <a:rPr lang="en-AU" dirty="0" smtClean="0"/>
              <a:t>at regular intervals, the team reflects on how to become more effective, then tunes and adjusts its behaviour accordingly.</a:t>
            </a:r>
            <a:endParaRPr lang="en-AU" dirty="0"/>
          </a:p>
        </p:txBody>
      </p:sp>
    </p:spTree>
    <p:extLst>
      <p:ext uri="{BB962C8B-B14F-4D97-AF65-F5344CB8AC3E}">
        <p14:creationId xmlns:p14="http://schemas.microsoft.com/office/powerpoint/2010/main" val="143079577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rPr>
              <a:t>lean principles</a:t>
            </a:r>
            <a:br>
              <a:rPr lang="en-AU" sz="2200" spc="-100" dirty="0" smtClean="0">
                <a:solidFill>
                  <a:schemeClr val="bg1"/>
                </a:solidFill>
              </a:rPr>
            </a:br>
            <a:r>
              <a:rPr lang="en-AU" spc="-100" dirty="0" smtClean="0"/>
              <a:t>1. eliminate waste</a:t>
            </a:r>
            <a:endParaRPr lang="en-AU" sz="2000" spc="-100" dirty="0">
              <a:solidFill>
                <a:schemeClr val="bg1"/>
              </a:solidFill>
            </a:endParaRPr>
          </a:p>
        </p:txBody>
      </p:sp>
    </p:spTree>
    <p:extLst>
      <p:ext uri="{BB962C8B-B14F-4D97-AF65-F5344CB8AC3E}">
        <p14:creationId xmlns:p14="http://schemas.microsoft.com/office/powerpoint/2010/main" val="168394721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rPr>
              <a:t>lean principles</a:t>
            </a:r>
            <a:br>
              <a:rPr lang="en-AU" sz="2200" spc="-100" dirty="0" smtClean="0">
                <a:solidFill>
                  <a:schemeClr val="bg1"/>
                </a:solidFill>
              </a:rPr>
            </a:br>
            <a:r>
              <a:rPr lang="en-AU" spc="-100" dirty="0" smtClean="0"/>
              <a:t>2. amplify learning</a:t>
            </a:r>
            <a:endParaRPr lang="en-AU" sz="2000" spc="-100" dirty="0">
              <a:solidFill>
                <a:schemeClr val="bg1"/>
              </a:solidFill>
            </a:endParaRPr>
          </a:p>
        </p:txBody>
      </p:sp>
    </p:spTree>
    <p:extLst>
      <p:ext uri="{BB962C8B-B14F-4D97-AF65-F5344CB8AC3E}">
        <p14:creationId xmlns:p14="http://schemas.microsoft.com/office/powerpoint/2010/main" val="168394721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rPr>
              <a:t>lean principles</a:t>
            </a:r>
            <a:br>
              <a:rPr lang="en-AU" sz="2200" spc="-100" dirty="0" smtClean="0">
                <a:solidFill>
                  <a:schemeClr val="bg1"/>
                </a:solidFill>
              </a:rPr>
            </a:br>
            <a:r>
              <a:rPr lang="en-AU" spc="-100" dirty="0" smtClean="0"/>
              <a:t>3. decide as late as possible</a:t>
            </a:r>
            <a:endParaRPr lang="en-AU" sz="2000" spc="-100" dirty="0">
              <a:solidFill>
                <a:schemeClr val="bg1"/>
              </a:solidFill>
            </a:endParaRPr>
          </a:p>
        </p:txBody>
      </p:sp>
    </p:spTree>
    <p:extLst>
      <p:ext uri="{BB962C8B-B14F-4D97-AF65-F5344CB8AC3E}">
        <p14:creationId xmlns:p14="http://schemas.microsoft.com/office/powerpoint/2010/main" val="168394721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rPr>
              <a:t>lean principles</a:t>
            </a:r>
            <a:br>
              <a:rPr lang="en-AU" sz="2200" spc="-100" dirty="0" smtClean="0">
                <a:solidFill>
                  <a:schemeClr val="bg1"/>
                </a:solidFill>
              </a:rPr>
            </a:br>
            <a:r>
              <a:rPr lang="en-AU" spc="-100" dirty="0" smtClean="0"/>
              <a:t>4. deliver as fast as possible</a:t>
            </a:r>
            <a:endParaRPr lang="en-AU" sz="2000" spc="-100" dirty="0">
              <a:solidFill>
                <a:schemeClr val="bg1"/>
              </a:solidFill>
            </a:endParaRPr>
          </a:p>
        </p:txBody>
      </p:sp>
    </p:spTree>
    <p:extLst>
      <p:ext uri="{BB962C8B-B14F-4D97-AF65-F5344CB8AC3E}">
        <p14:creationId xmlns:p14="http://schemas.microsoft.com/office/powerpoint/2010/main" val="168394721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rPr>
              <a:t>lean principles</a:t>
            </a:r>
            <a:br>
              <a:rPr lang="en-AU" sz="2200" spc="-100" dirty="0" smtClean="0">
                <a:solidFill>
                  <a:schemeClr val="bg1"/>
                </a:solidFill>
              </a:rPr>
            </a:br>
            <a:r>
              <a:rPr lang="en-AU" spc="-100" dirty="0" smtClean="0"/>
              <a:t>5. empower the team</a:t>
            </a:r>
            <a:endParaRPr lang="en-AU" sz="2000" spc="-100" dirty="0">
              <a:solidFill>
                <a:schemeClr val="bg1"/>
              </a:solidFill>
            </a:endParaRPr>
          </a:p>
        </p:txBody>
      </p:sp>
    </p:spTree>
    <p:extLst>
      <p:ext uri="{BB962C8B-B14F-4D97-AF65-F5344CB8AC3E}">
        <p14:creationId xmlns:p14="http://schemas.microsoft.com/office/powerpoint/2010/main" val="168394721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rPr>
              <a:t>lean principles</a:t>
            </a:r>
            <a:br>
              <a:rPr lang="en-AU" sz="2200" spc="-100" dirty="0" smtClean="0">
                <a:solidFill>
                  <a:schemeClr val="bg1"/>
                </a:solidFill>
              </a:rPr>
            </a:br>
            <a:r>
              <a:rPr lang="en-AU" spc="-100" dirty="0" smtClean="0"/>
              <a:t>6. build integrity in</a:t>
            </a:r>
            <a:endParaRPr lang="en-AU" sz="2000" spc="-100" dirty="0">
              <a:solidFill>
                <a:schemeClr val="bg1"/>
              </a:solidFill>
            </a:endParaRPr>
          </a:p>
        </p:txBody>
      </p:sp>
    </p:spTree>
    <p:extLst>
      <p:ext uri="{BB962C8B-B14F-4D97-AF65-F5344CB8AC3E}">
        <p14:creationId xmlns:p14="http://schemas.microsoft.com/office/powerpoint/2010/main" val="168394721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rPr>
              <a:t>lean principles</a:t>
            </a:r>
            <a:br>
              <a:rPr lang="en-AU" sz="2200" spc="-100" dirty="0" smtClean="0">
                <a:solidFill>
                  <a:schemeClr val="bg1"/>
                </a:solidFill>
              </a:rPr>
            </a:br>
            <a:r>
              <a:rPr lang="en-AU" spc="-100" dirty="0" smtClean="0"/>
              <a:t>7. see the whole</a:t>
            </a:r>
            <a:endParaRPr lang="en-AU" sz="2000" spc="-100" dirty="0">
              <a:solidFill>
                <a:schemeClr val="bg1"/>
              </a:solidFill>
            </a:endParaRPr>
          </a:p>
        </p:txBody>
      </p:sp>
    </p:spTree>
    <p:extLst>
      <p:ext uri="{BB962C8B-B14F-4D97-AF65-F5344CB8AC3E}">
        <p14:creationId xmlns:p14="http://schemas.microsoft.com/office/powerpoint/2010/main" val="168394721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572" t="28099" r="22015" b="30226"/>
          <a:stretch/>
        </p:blipFill>
        <p:spPr bwMode="auto">
          <a:xfrm>
            <a:off x="6289769" y="120231"/>
            <a:ext cx="4038600" cy="2402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321" t="37386" r="23246" b="20401"/>
          <a:stretch/>
        </p:blipFill>
        <p:spPr bwMode="auto">
          <a:xfrm>
            <a:off x="1891129" y="44625"/>
            <a:ext cx="4038600" cy="247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7827" b="75252" l="26250" r="75781"/>
                    </a14:imgEffect>
                    <a14:imgEffect>
                      <a14:colorTemperature colorTemp="1500"/>
                    </a14:imgEffect>
                    <a14:imgEffect>
                      <a14:saturation sat="0"/>
                    </a14:imgEffect>
                    <a14:imgEffect>
                      <a14:brightnessContrast bright="10000"/>
                    </a14:imgEffect>
                  </a14:imgLayer>
                </a14:imgProps>
              </a:ext>
              <a:ext uri="{28A0092B-C50C-407E-A947-70E740481C1C}">
                <a14:useLocalDpi xmlns:a14="http://schemas.microsoft.com/office/drawing/2010/main" val="0"/>
              </a:ext>
            </a:extLst>
          </a:blip>
          <a:srcRect l="23321" t="37386" r="23246" b="20401"/>
          <a:stretch/>
        </p:blipFill>
        <p:spPr bwMode="auto">
          <a:xfrm>
            <a:off x="6089848" y="4178468"/>
            <a:ext cx="4038600" cy="2477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321" t="37386" r="23246" b="20401"/>
          <a:stretch/>
        </p:blipFill>
        <p:spPr bwMode="auto">
          <a:xfrm>
            <a:off x="1913384" y="4178468"/>
            <a:ext cx="4038600" cy="247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solidFill>
            <a:schemeClr val="tx1">
              <a:alpha val="75000"/>
            </a:schemeClr>
          </a:solidFill>
        </p:spPr>
        <p:txBody>
          <a:bodyPr>
            <a:noAutofit/>
          </a:bodyPr>
          <a:lstStyle/>
          <a:p>
            <a:pPr algn="l">
              <a:lnSpc>
                <a:spcPct val="80000"/>
              </a:lnSpc>
            </a:pPr>
            <a:r>
              <a:rPr lang="en-AU" i="1" cap="none" spc="-100" dirty="0" smtClean="0">
                <a:solidFill>
                  <a:schemeClr val="bg1"/>
                </a:solidFill>
              </a:rPr>
              <a:t>business change via sustained effort across the organisation</a:t>
            </a:r>
            <a:endParaRPr lang="en-AU" i="1" cap="none" spc="-100" dirty="0">
              <a:solidFill>
                <a:schemeClr val="bg1"/>
              </a:solidFill>
            </a:endParaRPr>
          </a:p>
        </p:txBody>
      </p:sp>
      <p:pic>
        <p:nvPicPr>
          <p:cNvPr id="9"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37626" b="75252" l="26094" r="75781"/>
                    </a14:imgEffect>
                  </a14:imgLayer>
                </a14:imgProps>
              </a:ext>
              <a:ext uri="{28A0092B-C50C-407E-A947-70E740481C1C}">
                <a14:useLocalDpi xmlns:a14="http://schemas.microsoft.com/office/drawing/2010/main" val="0"/>
              </a:ext>
            </a:extLst>
          </a:blip>
          <a:srcRect l="23321" t="37386" r="23246" b="20401"/>
          <a:stretch/>
        </p:blipFill>
        <p:spPr bwMode="auto">
          <a:xfrm>
            <a:off x="6521896" y="4178468"/>
            <a:ext cx="4038600" cy="247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Notched Right Arrow 10"/>
          <p:cNvSpPr/>
          <p:nvPr/>
        </p:nvSpPr>
        <p:spPr>
          <a:xfrm>
            <a:off x="6888088" y="4394491"/>
            <a:ext cx="1224136" cy="576064"/>
          </a:xfrm>
          <a:prstGeom prst="notchedRightArrow">
            <a:avLst/>
          </a:prstGeom>
          <a:gradFill flip="none" rotWithShape="1">
            <a:gsLst>
              <a:gs pos="0">
                <a:schemeClr val="accent2">
                  <a:lumMod val="20000"/>
                  <a:lumOff val="80000"/>
                </a:schemeClr>
              </a:gs>
              <a:gs pos="100000">
                <a:schemeClr val="accent2">
                  <a:lumMod val="60000"/>
                  <a:lumOff val="40000"/>
                </a:schemeClr>
              </a:gs>
            </a:gsLst>
            <a:lin ang="5400000" scaled="0"/>
            <a:tileRect/>
          </a:gradFill>
          <a:ln w="12700" cap="flat">
            <a:solidFill>
              <a:schemeClr val="accent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Change</a:t>
            </a:r>
          </a:p>
        </p:txBody>
      </p:sp>
      <p:sp>
        <p:nvSpPr>
          <p:cNvPr id="12" name="Notched Right Arrow 11"/>
          <p:cNvSpPr/>
          <p:nvPr/>
        </p:nvSpPr>
        <p:spPr>
          <a:xfrm>
            <a:off x="6342305" y="5042563"/>
            <a:ext cx="1224136" cy="576064"/>
          </a:xfrm>
          <a:prstGeom prst="notchedRightArrow">
            <a:avLst/>
          </a:prstGeom>
          <a:gradFill flip="none" rotWithShape="1">
            <a:gsLst>
              <a:gs pos="0">
                <a:schemeClr val="accent2">
                  <a:lumMod val="20000"/>
                  <a:lumOff val="80000"/>
                </a:schemeClr>
              </a:gs>
              <a:gs pos="100000">
                <a:schemeClr val="accent2">
                  <a:lumMod val="60000"/>
                  <a:lumOff val="40000"/>
                </a:schemeClr>
              </a:gs>
            </a:gsLst>
            <a:lin ang="5400000" scaled="0"/>
            <a:tileRect/>
          </a:gradFill>
          <a:ln w="12700" cap="flat">
            <a:solidFill>
              <a:schemeClr val="accent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Change</a:t>
            </a:r>
          </a:p>
        </p:txBody>
      </p:sp>
      <p:sp>
        <p:nvSpPr>
          <p:cNvPr id="13" name="Notched Right Arrow 12"/>
          <p:cNvSpPr/>
          <p:nvPr/>
        </p:nvSpPr>
        <p:spPr>
          <a:xfrm>
            <a:off x="5816352" y="5690635"/>
            <a:ext cx="1224136" cy="576064"/>
          </a:xfrm>
          <a:prstGeom prst="notchedRightArrow">
            <a:avLst/>
          </a:prstGeom>
          <a:gradFill flip="none" rotWithShape="1">
            <a:gsLst>
              <a:gs pos="0">
                <a:schemeClr val="accent2">
                  <a:lumMod val="20000"/>
                  <a:lumOff val="80000"/>
                </a:schemeClr>
              </a:gs>
              <a:gs pos="100000">
                <a:schemeClr val="accent2">
                  <a:lumMod val="60000"/>
                  <a:lumOff val="40000"/>
                </a:schemeClr>
              </a:gs>
            </a:gsLst>
            <a:lin ang="5400000" scaled="0"/>
            <a:tileRect/>
          </a:gradFill>
          <a:ln w="12700" cap="flat">
            <a:solidFill>
              <a:schemeClr val="accent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Change</a:t>
            </a:r>
          </a:p>
        </p:txBody>
      </p:sp>
      <p:sp>
        <p:nvSpPr>
          <p:cNvPr id="14" name="TextBox 13"/>
          <p:cNvSpPr txBox="1"/>
          <p:nvPr/>
        </p:nvSpPr>
        <p:spPr>
          <a:xfrm>
            <a:off x="1523999" y="6488668"/>
            <a:ext cx="9144001" cy="369332"/>
          </a:xfrm>
          <a:prstGeom prst="rect">
            <a:avLst/>
          </a:prstGeom>
          <a:noFill/>
        </p:spPr>
        <p:txBody>
          <a:bodyPr wrap="square" rtlCol="0">
            <a:spAutoFit/>
          </a:bodyPr>
          <a:lstStyle/>
          <a:p>
            <a:pPr algn="r"/>
            <a:r>
              <a:rPr lang="en-AU" dirty="0"/>
              <a:t>Images shamelessly stolen from Ahmed </a:t>
            </a:r>
            <a:r>
              <a:rPr lang="en-AU" dirty="0" err="1"/>
              <a:t>Sidky</a:t>
            </a:r>
            <a:r>
              <a:rPr lang="en-AU" dirty="0"/>
              <a:t> (</a:t>
            </a:r>
            <a:r>
              <a:rPr lang="en-AU" dirty="0" err="1"/>
              <a:t>ICAgile</a:t>
            </a:r>
            <a:r>
              <a:rPr lang="en-AU" dirty="0"/>
              <a:t>)</a:t>
            </a:r>
          </a:p>
        </p:txBody>
      </p:sp>
    </p:spTree>
    <p:extLst>
      <p:ext uri="{BB962C8B-B14F-4D97-AF65-F5344CB8AC3E}">
        <p14:creationId xmlns:p14="http://schemas.microsoft.com/office/powerpoint/2010/main" val="696743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3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3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3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3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3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300"/>
                                        <p:tgtEl>
                                          <p:spTgt spid="12"/>
                                        </p:tgtEl>
                                      </p:cBhvr>
                                    </p:animEffect>
                                  </p:childTnLst>
                                </p:cTn>
                              </p:par>
                              <p:par>
                                <p:cTn id="25" presetID="22" presetClass="entr" presetSubtype="8"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300"/>
                                        <p:tgtEl>
                                          <p:spTgt spid="9"/>
                                        </p:tgtEl>
                                      </p:cBhvr>
                                    </p:animEffect>
                                  </p:childTnLst>
                                </p:cTn>
                              </p:par>
                              <p:par>
                                <p:cTn id="28" presetID="22" presetClass="entr" presetSubtype="8"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300"/>
                                        <p:tgtEl>
                                          <p:spTgt spid="1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a:t>a</a:t>
            </a:r>
            <a:r>
              <a:rPr lang="en-AU" sz="2200" spc="-100" dirty="0" smtClean="0">
                <a:solidFill>
                  <a:schemeClr val="bg1"/>
                </a:solidFill>
              </a:rPr>
              <a:t>gile business intelligence</a:t>
            </a:r>
            <a:br>
              <a:rPr lang="en-AU" sz="2200" spc="-100" dirty="0" smtClean="0">
                <a:solidFill>
                  <a:schemeClr val="bg1"/>
                </a:solidFill>
              </a:rPr>
            </a:br>
            <a:r>
              <a:rPr lang="en-AU" spc="-100" dirty="0" smtClean="0"/>
              <a:t>part 1: introduction to agile</a:t>
            </a:r>
            <a:endParaRPr lang="en-AU" sz="2200" spc="-100" dirty="0"/>
          </a:p>
        </p:txBody>
      </p:sp>
    </p:spTree>
    <p:extLst>
      <p:ext uri="{BB962C8B-B14F-4D97-AF65-F5344CB8AC3E}">
        <p14:creationId xmlns:p14="http://schemas.microsoft.com/office/powerpoint/2010/main" val="36776999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0"/>
          </a:xfrm>
        </p:spPr>
        <p:txBody>
          <a:bodyPr>
            <a:normAutofit/>
          </a:bodyPr>
          <a:lstStyle/>
          <a:p>
            <a:pPr>
              <a:lnSpc>
                <a:spcPct val="80000"/>
              </a:lnSpc>
            </a:pPr>
            <a:r>
              <a:rPr lang="en-AU" spc="-100" dirty="0" smtClean="0"/>
              <a:t>Adaptive </a:t>
            </a:r>
            <a:r>
              <a:rPr lang="en-AU" spc="-100" dirty="0"/>
              <a:t>software development (ASD), </a:t>
            </a:r>
            <a:r>
              <a:rPr lang="en-AU" spc="-100" dirty="0" smtClean="0"/>
              <a:t>Agile Business Management, Agile modelling, Agile </a:t>
            </a:r>
            <a:r>
              <a:rPr lang="en-AU" spc="-100" dirty="0"/>
              <a:t>Unified Process, </a:t>
            </a:r>
            <a:r>
              <a:rPr lang="en-AU" spc="-100" dirty="0" smtClean="0"/>
              <a:t>Behaviour </a:t>
            </a:r>
            <a:r>
              <a:rPr lang="en-AU" spc="-100" dirty="0"/>
              <a:t>Driven Development (BDD), </a:t>
            </a:r>
            <a:r>
              <a:rPr lang="en-AU" spc="-100" dirty="0" smtClean="0"/>
              <a:t>Crystal </a:t>
            </a:r>
            <a:r>
              <a:rPr lang="en-AU" spc="-100" dirty="0"/>
              <a:t>Clear, Disciplined agile </a:t>
            </a:r>
            <a:r>
              <a:rPr lang="en-AU" spc="-100" dirty="0" smtClean="0"/>
              <a:t>delivery, Dynamic </a:t>
            </a:r>
            <a:r>
              <a:rPr lang="en-AU" spc="-100" dirty="0"/>
              <a:t>Systems Development Method (DSDM), </a:t>
            </a:r>
            <a:r>
              <a:rPr lang="en-AU" spc="-100" dirty="0" smtClean="0"/>
              <a:t>Extreme </a:t>
            </a:r>
            <a:r>
              <a:rPr lang="en-AU" spc="-100" dirty="0"/>
              <a:t>Programming (</a:t>
            </a:r>
            <a:r>
              <a:rPr lang="en-AU" spc="-100" dirty="0" smtClean="0"/>
              <a:t>XP), Feature </a:t>
            </a:r>
            <a:r>
              <a:rPr lang="en-AU" spc="-100" dirty="0"/>
              <a:t>Driven Development (FDD</a:t>
            </a:r>
            <a:r>
              <a:rPr lang="en-AU" spc="-100" dirty="0" smtClean="0"/>
              <a:t>), Kanban, Lean Software Development</a:t>
            </a:r>
            <a:r>
              <a:rPr lang="en-AU" spc="-100" dirty="0"/>
              <a:t>, </a:t>
            </a:r>
            <a:r>
              <a:rPr lang="en-AU" spc="-100" dirty="0" smtClean="0"/>
              <a:t>Rapid  Application </a:t>
            </a:r>
            <a:r>
              <a:rPr lang="en-AU" spc="-100" dirty="0"/>
              <a:t>Development (RAD), </a:t>
            </a:r>
            <a:r>
              <a:rPr lang="en-AU" spc="-100" dirty="0" smtClean="0"/>
              <a:t>IBM </a:t>
            </a:r>
            <a:r>
              <a:rPr lang="en-AU" spc="-100" dirty="0"/>
              <a:t>- Rational Unified Process (RUP), </a:t>
            </a:r>
            <a:r>
              <a:rPr lang="en-AU" spc="-100" dirty="0" smtClean="0"/>
              <a:t>Scrum</a:t>
            </a:r>
            <a:r>
              <a:rPr lang="en-AU" spc="-100" dirty="0"/>
              <a:t>, </a:t>
            </a:r>
            <a:r>
              <a:rPr lang="en-AU" spc="-100" dirty="0" smtClean="0"/>
              <a:t>Scrum-ban, Test </a:t>
            </a:r>
            <a:r>
              <a:rPr lang="en-AU" spc="-100" dirty="0"/>
              <a:t>Driven Development (TDD</a:t>
            </a:r>
            <a:r>
              <a:rPr lang="en-AU" spc="-100" dirty="0" smtClean="0"/>
              <a:t>) and more…</a:t>
            </a:r>
            <a:r>
              <a:rPr lang="en-AU" spc="-100" dirty="0"/>
              <a:t/>
            </a:r>
            <a:br>
              <a:rPr lang="en-AU" spc="-100" dirty="0"/>
            </a:br>
            <a:endParaRPr lang="en-AU" sz="2000" spc="-100" dirty="0">
              <a:solidFill>
                <a:schemeClr val="bg1"/>
              </a:solidFill>
            </a:endParaRPr>
          </a:p>
        </p:txBody>
      </p:sp>
    </p:spTree>
    <p:extLst>
      <p:ext uri="{BB962C8B-B14F-4D97-AF65-F5344CB8AC3E}">
        <p14:creationId xmlns:p14="http://schemas.microsoft.com/office/powerpoint/2010/main" val="168394721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err="1" smtClean="0"/>
              <a:t>mura</a:t>
            </a:r>
            <a:r>
              <a:rPr lang="en-AU" spc="-100" dirty="0" smtClean="0"/>
              <a:t>: unevenness</a:t>
            </a:r>
            <a:br>
              <a:rPr lang="en-AU" spc="-100" dirty="0" smtClean="0"/>
            </a:br>
            <a:r>
              <a:rPr lang="en-AU" spc="-100" dirty="0" err="1" smtClean="0"/>
              <a:t>muri</a:t>
            </a:r>
            <a:r>
              <a:rPr lang="en-AU" spc="-100" dirty="0" smtClean="0"/>
              <a:t>: overburden</a:t>
            </a:r>
            <a:br>
              <a:rPr lang="en-AU" spc="-100" dirty="0" smtClean="0"/>
            </a:br>
            <a:r>
              <a:rPr lang="en-AU" spc="-100" dirty="0" err="1" smtClean="0"/>
              <a:t>muda</a:t>
            </a:r>
            <a:r>
              <a:rPr lang="en-AU" spc="-100" dirty="0" smtClean="0"/>
              <a:t>: waste</a:t>
            </a:r>
            <a:br>
              <a:rPr lang="en-AU" spc="-100" dirty="0" smtClean="0"/>
            </a:br>
            <a:r>
              <a:rPr lang="en-AU" sz="2200" spc="-100" dirty="0" smtClean="0">
                <a:solidFill>
                  <a:schemeClr val="bg1"/>
                </a:solidFill>
              </a:rPr>
              <a:t>understanding waste</a:t>
            </a:r>
            <a:endParaRPr lang="en-AU" sz="2200" spc="-100" dirty="0">
              <a:solidFill>
                <a:schemeClr val="bg1"/>
              </a:solidFill>
            </a:endParaRPr>
          </a:p>
        </p:txBody>
      </p:sp>
    </p:spTree>
    <p:extLst>
      <p:ext uri="{BB962C8B-B14F-4D97-AF65-F5344CB8AC3E}">
        <p14:creationId xmlns:p14="http://schemas.microsoft.com/office/powerpoint/2010/main" val="233189712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t>the </a:t>
            </a:r>
            <a:r>
              <a:rPr lang="en-AU" sz="2200" spc="-100" dirty="0"/>
              <a:t>7 </a:t>
            </a:r>
            <a:r>
              <a:rPr lang="en-AU" sz="2200" spc="-100" dirty="0" smtClean="0"/>
              <a:t>wastes</a:t>
            </a:r>
            <a:br>
              <a:rPr lang="en-AU" sz="2200" spc="-100" dirty="0" smtClean="0"/>
            </a:br>
            <a:r>
              <a:rPr lang="en-US" spc="-100" dirty="0" smtClean="0"/>
              <a:t>transport</a:t>
            </a:r>
            <a:br>
              <a:rPr lang="en-US" spc="-100" dirty="0" smtClean="0"/>
            </a:br>
            <a:r>
              <a:rPr lang="en-US" spc="-100" dirty="0" smtClean="0"/>
              <a:t>inventory</a:t>
            </a:r>
            <a:br>
              <a:rPr lang="en-US" spc="-100" dirty="0" smtClean="0"/>
            </a:br>
            <a:r>
              <a:rPr lang="en-US" spc="-100" dirty="0" smtClean="0"/>
              <a:t>motion</a:t>
            </a:r>
            <a:br>
              <a:rPr lang="en-US" spc="-100" dirty="0" smtClean="0"/>
            </a:br>
            <a:r>
              <a:rPr lang="en-US" spc="-100" dirty="0" smtClean="0"/>
              <a:t>waiting</a:t>
            </a:r>
            <a:br>
              <a:rPr lang="en-US" spc="-100" dirty="0" smtClean="0"/>
            </a:br>
            <a:r>
              <a:rPr lang="en-US" spc="-100" dirty="0" smtClean="0"/>
              <a:t>overproduction</a:t>
            </a:r>
            <a:br>
              <a:rPr lang="en-US" spc="-100" dirty="0" smtClean="0"/>
            </a:br>
            <a:r>
              <a:rPr lang="en-US" spc="-100" dirty="0" smtClean="0"/>
              <a:t>over processing</a:t>
            </a:r>
            <a:br>
              <a:rPr lang="en-US" spc="-100" dirty="0" smtClean="0"/>
            </a:br>
            <a:r>
              <a:rPr lang="en-US" spc="-100" dirty="0" smtClean="0"/>
              <a:t>defects</a:t>
            </a:r>
            <a:endParaRPr lang="en-AU" sz="2000" spc="-100" dirty="0">
              <a:solidFill>
                <a:schemeClr val="bg1"/>
              </a:solidFill>
            </a:endParaRPr>
          </a:p>
        </p:txBody>
      </p:sp>
    </p:spTree>
    <p:extLst>
      <p:ext uri="{BB962C8B-B14F-4D97-AF65-F5344CB8AC3E}">
        <p14:creationId xmlns:p14="http://schemas.microsoft.com/office/powerpoint/2010/main" val="178826928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ev060229\Local Settings\Temporary Internet Files\Content.IE5\9JJ2DM54\MC90043388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8572" cy="18285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nSpc>
                <a:spcPct val="80000"/>
              </a:lnSpc>
            </a:pPr>
            <a:r>
              <a:rPr lang="en-AU" sz="2200" spc="-100" dirty="0"/>
              <a:t>common agile mistakes </a:t>
            </a:r>
            <a:r>
              <a:rPr lang="en-AU" sz="2200" spc="-100" dirty="0" smtClean="0"/>
              <a:t/>
            </a:r>
            <a:br>
              <a:rPr lang="en-AU" sz="2200" spc="-100" dirty="0" smtClean="0"/>
            </a:br>
            <a:r>
              <a:rPr lang="en-AU" spc="-100" dirty="0" smtClean="0"/>
              <a:t>agile means no documentation</a:t>
            </a:r>
            <a:endParaRPr lang="en-AU" sz="2200" spc="-100" dirty="0">
              <a:solidFill>
                <a:schemeClr val="bg1"/>
              </a:solidFill>
            </a:endParaRPr>
          </a:p>
        </p:txBody>
      </p:sp>
    </p:spTree>
    <p:extLst>
      <p:ext uri="{BB962C8B-B14F-4D97-AF65-F5344CB8AC3E}">
        <p14:creationId xmlns:p14="http://schemas.microsoft.com/office/powerpoint/2010/main" val="295282161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t>common </a:t>
            </a:r>
            <a:r>
              <a:rPr lang="en-AU" sz="2200" spc="-100" dirty="0"/>
              <a:t>agile </a:t>
            </a:r>
            <a:r>
              <a:rPr lang="en-AU" sz="2200" spc="-100" dirty="0" smtClean="0"/>
              <a:t>mistakes</a:t>
            </a:r>
            <a:br>
              <a:rPr lang="en-AU" sz="2200" spc="-100" dirty="0" smtClean="0"/>
            </a:br>
            <a:r>
              <a:rPr lang="en-AU" spc="-100" dirty="0" smtClean="0"/>
              <a:t>not measuring, monitoring or correcting</a:t>
            </a:r>
            <a:endParaRPr lang="en-AU" sz="2000" spc="-100" dirty="0">
              <a:solidFill>
                <a:schemeClr val="bg1"/>
              </a:solidFill>
            </a:endParaRPr>
          </a:p>
        </p:txBody>
      </p:sp>
      <p:pic>
        <p:nvPicPr>
          <p:cNvPr id="4" name="Picture 2" descr="C:\Documents and Settings\ev060229\Local Settings\Temporary Internet Files\Content.IE5\9JJ2DM54\MC90043388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55351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rPr>
              <a:t>common agile mistakes</a:t>
            </a:r>
            <a:br>
              <a:rPr lang="en-AU" sz="2200" spc="-100" dirty="0" smtClean="0">
                <a:solidFill>
                  <a:schemeClr val="bg1"/>
                </a:solidFill>
              </a:rPr>
            </a:br>
            <a:r>
              <a:rPr lang="en-AU" spc="-100" dirty="0" smtClean="0"/>
              <a:t>assuming you can do more with less</a:t>
            </a:r>
            <a:endParaRPr lang="en-AU" sz="2000" spc="-100" dirty="0"/>
          </a:p>
        </p:txBody>
      </p:sp>
      <p:pic>
        <p:nvPicPr>
          <p:cNvPr id="4" name="Picture 2" descr="C:\Documents and Settings\ev060229\Local Settings\Temporary Internet Files\Content.IE5\9JJ2DM54\MC90043388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03622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rPr>
              <a:t>common agile mistakes</a:t>
            </a:r>
            <a:br>
              <a:rPr lang="en-AU" sz="2200" spc="-100" dirty="0" smtClean="0">
                <a:solidFill>
                  <a:schemeClr val="bg1"/>
                </a:solidFill>
              </a:rPr>
            </a:br>
            <a:r>
              <a:rPr lang="en-AU" spc="-100" dirty="0" smtClean="0"/>
              <a:t>skimping on training and education</a:t>
            </a:r>
            <a:endParaRPr lang="en-AU" sz="2000" spc="-100" dirty="0"/>
          </a:p>
        </p:txBody>
      </p:sp>
      <p:pic>
        <p:nvPicPr>
          <p:cNvPr id="4" name="Picture 2" descr="C:\Documents and Settings\ev060229\Local Settings\Temporary Internet Files\Content.IE5\9JJ2DM54\MC90043388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64647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rPr>
              <a:t>common agile mistakes </a:t>
            </a:r>
            <a:br>
              <a:rPr lang="en-AU" sz="2200" spc="-100" dirty="0" smtClean="0">
                <a:solidFill>
                  <a:schemeClr val="bg1"/>
                </a:solidFill>
              </a:rPr>
            </a:br>
            <a:r>
              <a:rPr lang="en-AU" spc="-100" dirty="0" smtClean="0"/>
              <a:t>lacking an executive sponsor</a:t>
            </a:r>
            <a:endParaRPr lang="en-AU" sz="2000" spc="-100" dirty="0"/>
          </a:p>
        </p:txBody>
      </p:sp>
      <p:pic>
        <p:nvPicPr>
          <p:cNvPr id="4" name="Picture 2" descr="C:\Documents and Settings\ev060229\Local Settings\Temporary Internet Files\Content.IE5\9JJ2DM54\MC90043388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4394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rPr>
              <a:t>common agile mistakes</a:t>
            </a:r>
            <a:br>
              <a:rPr lang="en-AU" sz="2200" spc="-100" dirty="0" smtClean="0">
                <a:solidFill>
                  <a:schemeClr val="bg1"/>
                </a:solidFill>
              </a:rPr>
            </a:br>
            <a:r>
              <a:rPr lang="en-AU" spc="-100" dirty="0" smtClean="0"/>
              <a:t>thinking agile is faster or easy</a:t>
            </a:r>
            <a:endParaRPr lang="en-AU" sz="2000" spc="-100" dirty="0"/>
          </a:p>
        </p:txBody>
      </p:sp>
      <p:pic>
        <p:nvPicPr>
          <p:cNvPr id="4" name="Picture 2" descr="C:\Documents and Settings\ev060229\Local Settings\Temporary Internet Files\Content.IE5\9JJ2DM54\MC90043388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22107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a:t>common agile </a:t>
            </a:r>
            <a:r>
              <a:rPr lang="en-AU" sz="2200" spc="-100" dirty="0" smtClean="0"/>
              <a:t>mistakes</a:t>
            </a:r>
            <a:br>
              <a:rPr lang="en-AU" sz="2200" spc="-100" dirty="0" smtClean="0"/>
            </a:br>
            <a:r>
              <a:rPr lang="en-AU" spc="-100" dirty="0" smtClean="0"/>
              <a:t>start with a tool</a:t>
            </a:r>
            <a:endParaRPr lang="en-AU" sz="2000" spc="-100" dirty="0">
              <a:solidFill>
                <a:schemeClr val="bg1"/>
              </a:solidFill>
            </a:endParaRPr>
          </a:p>
        </p:txBody>
      </p:sp>
      <p:pic>
        <p:nvPicPr>
          <p:cNvPr id="4" name="Picture 2" descr="C:\Documents and Settings\ev060229\Local Settings\Temporary Internet Files\Content.IE5\9JJ2DM54\MC90043388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66475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eft-Right Arrow 5"/>
          <p:cNvSpPr/>
          <p:nvPr/>
        </p:nvSpPr>
        <p:spPr>
          <a:xfrm>
            <a:off x="2063552" y="1052736"/>
            <a:ext cx="8064896" cy="1440160"/>
          </a:xfrm>
          <a:prstGeom prst="leftRightArrow">
            <a:avLst/>
          </a:prstGeom>
          <a:solidFill>
            <a:srgbClr val="1F497D"/>
          </a:solidFill>
          <a:ln>
            <a:solidFill>
              <a:srgbClr val="1F497D"/>
            </a:solidFill>
          </a:ln>
          <a:scene3d>
            <a:camera prst="isometricOffAxis2Left"/>
            <a:lightRig rig="threePt" dir="t"/>
          </a:scene3d>
          <a:sp3d>
            <a:bevelT/>
          </a:sp3d>
        </p:spPr>
        <p:style>
          <a:lnRef idx="3">
            <a:schemeClr val="lt1"/>
          </a:lnRef>
          <a:fillRef idx="1">
            <a:schemeClr val="accent1"/>
          </a:fillRef>
          <a:effectRef idx="1">
            <a:schemeClr val="accent1"/>
          </a:effectRef>
          <a:fontRef idx="minor">
            <a:schemeClr val="lt1"/>
          </a:fontRef>
        </p:style>
        <p:txBody>
          <a:bodyPr rtlCol="0" anchor="ctr"/>
          <a:lstStyle/>
          <a:p>
            <a:pPr algn="ctr"/>
            <a:r>
              <a:rPr lang="en-AU" sz="20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To what degree is the outcome knowable in advance?</a:t>
            </a:r>
          </a:p>
        </p:txBody>
      </p:sp>
      <p:sp>
        <p:nvSpPr>
          <p:cNvPr id="8" name="Left-Right Arrow 7"/>
          <p:cNvSpPr/>
          <p:nvPr/>
        </p:nvSpPr>
        <p:spPr>
          <a:xfrm>
            <a:off x="2063883" y="4077072"/>
            <a:ext cx="8064896" cy="1440160"/>
          </a:xfrm>
          <a:prstGeom prst="leftRightArrow">
            <a:avLst/>
          </a:prstGeom>
          <a:solidFill>
            <a:srgbClr val="1F497D"/>
          </a:solidFill>
          <a:ln>
            <a:solidFill>
              <a:srgbClr val="1F497D"/>
            </a:solidFill>
          </a:ln>
          <a:scene3d>
            <a:camera prst="isometricOffAxis2Left"/>
            <a:lightRig rig="threePt" dir="t"/>
          </a:scene3d>
          <a:sp3d>
            <a:bevelT/>
          </a:sp3d>
        </p:spPr>
        <p:style>
          <a:lnRef idx="3">
            <a:schemeClr val="lt1"/>
          </a:lnRef>
          <a:fillRef idx="1">
            <a:schemeClr val="accent1"/>
          </a:fillRef>
          <a:effectRef idx="1">
            <a:schemeClr val="accent1"/>
          </a:effectRef>
          <a:fontRef idx="minor">
            <a:schemeClr val="lt1"/>
          </a:fontRef>
        </p:style>
        <p:txBody>
          <a:bodyPr rtlCol="0" anchor="ctr"/>
          <a:lstStyle/>
          <a:p>
            <a:pPr algn="ctr"/>
            <a:r>
              <a:rPr lang="en-AU" sz="20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To what degree can you coordinate and control all the players?</a:t>
            </a:r>
          </a:p>
        </p:txBody>
      </p:sp>
      <p:sp>
        <p:nvSpPr>
          <p:cNvPr id="9" name="Left-Right Arrow 8"/>
          <p:cNvSpPr/>
          <p:nvPr/>
        </p:nvSpPr>
        <p:spPr>
          <a:xfrm>
            <a:off x="2063883" y="2541981"/>
            <a:ext cx="8064896" cy="1440160"/>
          </a:xfrm>
          <a:prstGeom prst="leftRightArrow">
            <a:avLst/>
          </a:prstGeom>
          <a:solidFill>
            <a:srgbClr val="1F497D"/>
          </a:solidFill>
          <a:ln>
            <a:solidFill>
              <a:srgbClr val="1F497D"/>
            </a:solidFill>
          </a:ln>
          <a:scene3d>
            <a:camera prst="isometricOffAxis2Left"/>
            <a:lightRig rig="threePt" dir="t"/>
          </a:scene3d>
          <a:sp3d>
            <a:bevelT/>
          </a:sp3d>
        </p:spPr>
        <p:style>
          <a:lnRef idx="3">
            <a:schemeClr val="lt1"/>
          </a:lnRef>
          <a:fillRef idx="1">
            <a:schemeClr val="accent1"/>
          </a:fillRef>
          <a:effectRef idx="1">
            <a:schemeClr val="accent1"/>
          </a:effectRef>
          <a:fontRef idx="minor">
            <a:schemeClr val="lt1"/>
          </a:fontRef>
        </p:style>
        <p:txBody>
          <a:bodyPr rtlCol="0" anchor="ctr"/>
          <a:lstStyle/>
          <a:p>
            <a:pPr algn="ctr"/>
            <a:r>
              <a:rPr lang="en-AU" sz="20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To what degree is the outcome dependent on intangible elements?</a:t>
            </a:r>
          </a:p>
        </p:txBody>
      </p:sp>
      <p:sp>
        <p:nvSpPr>
          <p:cNvPr id="10" name="TextBox 9"/>
          <p:cNvSpPr txBox="1"/>
          <p:nvPr/>
        </p:nvSpPr>
        <p:spPr>
          <a:xfrm>
            <a:off x="1559496" y="692696"/>
            <a:ext cx="923330" cy="4608512"/>
          </a:xfrm>
          <a:prstGeom prst="rect">
            <a:avLst/>
          </a:prstGeom>
          <a:noFill/>
        </p:spPr>
        <p:txBody>
          <a:bodyPr vert="vert270" wrap="square" rtlCol="0">
            <a:spAutoFit/>
          </a:bodyPr>
          <a:lstStyle/>
          <a:p>
            <a:pPr algn="ctr"/>
            <a:r>
              <a:rPr lang="en-AU" sz="480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waterfall</a:t>
            </a:r>
            <a:endParaRPr lang="en-AU" sz="48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TextBox 10"/>
          <p:cNvSpPr txBox="1"/>
          <p:nvPr/>
        </p:nvSpPr>
        <p:spPr>
          <a:xfrm>
            <a:off x="9854649" y="1677885"/>
            <a:ext cx="923330" cy="4608512"/>
          </a:xfrm>
          <a:prstGeom prst="rect">
            <a:avLst/>
          </a:prstGeom>
          <a:noFill/>
        </p:spPr>
        <p:txBody>
          <a:bodyPr vert="vert270" wrap="square" rtlCol="0">
            <a:spAutoFit/>
          </a:bodyPr>
          <a:lstStyle/>
          <a:p>
            <a:pPr algn="ctr"/>
            <a:r>
              <a:rPr lang="en-AU" sz="48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agile</a:t>
            </a:r>
          </a:p>
        </p:txBody>
      </p:sp>
    </p:spTree>
    <p:extLst>
      <p:ext uri="{BB962C8B-B14F-4D97-AF65-F5344CB8AC3E}">
        <p14:creationId xmlns:p14="http://schemas.microsoft.com/office/powerpoint/2010/main" val="1706364393"/>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a:t>common agile </a:t>
            </a:r>
            <a:r>
              <a:rPr lang="en-AU" sz="2200" spc="-100" dirty="0" smtClean="0"/>
              <a:t>mistakes</a:t>
            </a:r>
            <a:br>
              <a:rPr lang="en-AU" sz="2200" spc="-100" dirty="0" smtClean="0"/>
            </a:br>
            <a:r>
              <a:rPr lang="en-AU" spc="-100" dirty="0" smtClean="0"/>
              <a:t>failing to scale</a:t>
            </a:r>
            <a:endParaRPr lang="en-AU" sz="2000" spc="-100" dirty="0">
              <a:solidFill>
                <a:schemeClr val="bg1"/>
              </a:solidFill>
            </a:endParaRPr>
          </a:p>
        </p:txBody>
      </p:sp>
      <p:pic>
        <p:nvPicPr>
          <p:cNvPr id="4" name="Picture 2" descr="C:\Documents and Settings\ev060229\Local Settings\Temporary Internet Files\Content.IE5\9JJ2DM54\MC90043388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66475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a:t>common agile </a:t>
            </a:r>
            <a:r>
              <a:rPr lang="en-AU" sz="2200" spc="-100" dirty="0" smtClean="0"/>
              <a:t>mistakes</a:t>
            </a:r>
            <a:br>
              <a:rPr lang="en-AU" sz="2200" spc="-100" dirty="0" smtClean="0"/>
            </a:br>
            <a:r>
              <a:rPr lang="en-AU" spc="-100" dirty="0" smtClean="0"/>
              <a:t>assuming agile = scrum</a:t>
            </a:r>
            <a:endParaRPr lang="en-AU" sz="2000" spc="-100" dirty="0">
              <a:solidFill>
                <a:schemeClr val="bg1"/>
              </a:solidFill>
            </a:endParaRPr>
          </a:p>
        </p:txBody>
      </p:sp>
      <p:pic>
        <p:nvPicPr>
          <p:cNvPr id="4" name="Picture 2" descr="C:\Documents and Settings\ev060229\Local Settings\Temporary Internet Files\Content.IE5\9JJ2DM54\MC90043388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66475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p:cNvGraphicFramePr/>
          <p:nvPr>
            <p:extLst>
              <p:ext uri="{D42A27DB-BD31-4B8C-83A1-F6EECF244321}">
                <p14:modId xmlns:p14="http://schemas.microsoft.com/office/powerpoint/2010/main" val="3031406659"/>
              </p:ext>
            </p:extLst>
          </p:nvPr>
        </p:nvGraphicFramePr>
        <p:xfrm>
          <a:off x="952500" y="0"/>
          <a:ext cx="10287001"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801190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7 +/- 2</a:t>
            </a:r>
            <a:r>
              <a:rPr lang="en-AU" spc="-100" dirty="0" smtClean="0">
                <a:solidFill>
                  <a:schemeClr val="bg1"/>
                </a:solidFill>
              </a:rPr>
              <a:t/>
            </a:r>
            <a:br>
              <a:rPr lang="en-AU" spc="-100" dirty="0" smtClean="0">
                <a:solidFill>
                  <a:schemeClr val="bg1"/>
                </a:solidFill>
              </a:rPr>
            </a:br>
            <a:r>
              <a:rPr lang="en-AU" sz="2000" spc="-100" dirty="0" smtClean="0">
                <a:solidFill>
                  <a:schemeClr val="bg1"/>
                </a:solidFill>
              </a:rPr>
              <a:t>typical team size </a:t>
            </a:r>
            <a:endParaRPr lang="en-AU" sz="2000" spc="-100" dirty="0">
              <a:solidFill>
                <a:schemeClr val="bg1"/>
              </a:solidFill>
            </a:endParaRPr>
          </a:p>
        </p:txBody>
      </p:sp>
    </p:spTree>
    <p:extLst>
      <p:ext uri="{BB962C8B-B14F-4D97-AF65-F5344CB8AC3E}">
        <p14:creationId xmlns:p14="http://schemas.microsoft.com/office/powerpoint/2010/main" val="408309928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has an interest in the work &amp; is kept up to date</a:t>
            </a:r>
            <a:br>
              <a:rPr lang="en-AU" spc="-100" dirty="0" smtClean="0"/>
            </a:br>
            <a:r>
              <a:rPr lang="en-AU" sz="2000" spc="-100" dirty="0" smtClean="0">
                <a:solidFill>
                  <a:schemeClr val="bg1"/>
                </a:solidFill>
              </a:rPr>
              <a:t>involved parties (chickens)</a:t>
            </a:r>
            <a:endParaRPr lang="en-AU" sz="2000" spc="-100" dirty="0">
              <a:solidFill>
                <a:schemeClr val="bg1"/>
              </a:solidFill>
            </a:endParaRPr>
          </a:p>
        </p:txBody>
      </p:sp>
    </p:spTree>
    <p:extLst>
      <p:ext uri="{BB962C8B-B14F-4D97-AF65-F5344CB8AC3E}">
        <p14:creationId xmlns:p14="http://schemas.microsoft.com/office/powerpoint/2010/main" val="34276445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rPr>
              <a:t>committed parties (pigs)</a:t>
            </a:r>
            <a:br>
              <a:rPr lang="en-AU" sz="2000" spc="-100" dirty="0" smtClean="0">
                <a:solidFill>
                  <a:schemeClr val="bg1"/>
                </a:solidFill>
              </a:rPr>
            </a:br>
            <a:r>
              <a:rPr lang="en-AU" spc="-100" dirty="0" smtClean="0"/>
              <a:t>"do" the work &amp; are responsible for the release</a:t>
            </a:r>
            <a:endParaRPr lang="en-AU" sz="2200" spc="-100" dirty="0"/>
          </a:p>
        </p:txBody>
      </p:sp>
    </p:spTree>
    <p:extLst>
      <p:ext uri="{BB962C8B-B14F-4D97-AF65-F5344CB8AC3E}">
        <p14:creationId xmlns:p14="http://schemas.microsoft.com/office/powerpoint/2010/main" val="161084093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091" y="1412776"/>
            <a:ext cx="11455818" cy="4032448"/>
          </a:xfrm>
          <a:prstGeom prst="rect">
            <a:avLst/>
          </a:prstGeom>
        </p:spPr>
      </p:pic>
    </p:spTree>
    <p:extLst>
      <p:ext uri="{BB962C8B-B14F-4D97-AF65-F5344CB8AC3E}">
        <p14:creationId xmlns:p14="http://schemas.microsoft.com/office/powerpoint/2010/main" val="1677061994"/>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a:t>E</a:t>
            </a:r>
            <a:r>
              <a:rPr lang="en-AU" sz="2000" spc="-100" dirty="0" smtClean="0">
                <a:solidFill>
                  <a:schemeClr val="bg1"/>
                </a:solidFill>
              </a:rPr>
              <a:t>van Leybourn</a:t>
            </a:r>
            <a:br>
              <a:rPr lang="en-AU" sz="2000" spc="-100" dirty="0" smtClean="0">
                <a:solidFill>
                  <a:schemeClr val="bg1"/>
                </a:solidFill>
              </a:rPr>
            </a:br>
            <a:r>
              <a:rPr lang="en-AU" sz="2000" spc="-100" dirty="0" smtClean="0">
                <a:solidFill>
                  <a:schemeClr val="bg1"/>
                </a:solidFill>
              </a:rPr>
              <a:t>evan@theagiledirector.com</a:t>
            </a:r>
            <a:br>
              <a:rPr lang="en-AU" sz="2000" spc="-100" dirty="0" smtClean="0">
                <a:solidFill>
                  <a:schemeClr val="bg1"/>
                </a:solidFill>
              </a:rPr>
            </a:br>
            <a:r>
              <a:rPr lang="en-AU" spc="-100" dirty="0" smtClean="0"/>
              <a:t>questions???</a:t>
            </a:r>
            <a:endParaRPr lang="en-AU" sz="2200" spc="-100" dirty="0"/>
          </a:p>
        </p:txBody>
      </p:sp>
    </p:spTree>
    <p:extLst>
      <p:ext uri="{BB962C8B-B14F-4D97-AF65-F5344CB8AC3E}">
        <p14:creationId xmlns:p14="http://schemas.microsoft.com/office/powerpoint/2010/main" val="410859744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t>a</a:t>
            </a:r>
            <a:r>
              <a:rPr lang="en-AU" sz="2200" spc="-100" dirty="0" smtClean="0">
                <a:solidFill>
                  <a:schemeClr val="bg1"/>
                </a:solidFill>
              </a:rPr>
              <a:t>gile business intelligence</a:t>
            </a:r>
            <a:br>
              <a:rPr lang="en-AU" sz="2200" spc="-100" dirty="0" smtClean="0">
                <a:solidFill>
                  <a:schemeClr val="bg1"/>
                </a:solidFill>
              </a:rPr>
            </a:br>
            <a:r>
              <a:rPr lang="en-AU" spc="-100" dirty="0" smtClean="0"/>
              <a:t>part 2: flow</a:t>
            </a:r>
            <a:endParaRPr lang="en-AU" sz="2200" spc="-100" dirty="0"/>
          </a:p>
        </p:txBody>
      </p:sp>
    </p:spTree>
    <p:extLst>
      <p:ext uri="{BB962C8B-B14F-4D97-AF65-F5344CB8AC3E}">
        <p14:creationId xmlns:p14="http://schemas.microsoft.com/office/powerpoint/2010/main" val="36776999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405941126"/>
              </p:ext>
            </p:extLst>
          </p:nvPr>
        </p:nvGraphicFramePr>
        <p:xfrm>
          <a:off x="1230528" y="0"/>
          <a:ext cx="9730945"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068532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www.agileproductdesign.com/blog/images/incrementing.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027" name="Picture 3" descr="C:\Backup\tmp\incremen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866279"/>
            <a:ext cx="9144000" cy="24702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Backup\tmp\iterat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99" y="3336522"/>
            <a:ext cx="9144000" cy="24687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0" y="116632"/>
            <a:ext cx="9144001" cy="830997"/>
          </a:xfrm>
          <a:prstGeom prst="rect">
            <a:avLst/>
          </a:prstGeom>
          <a:noFill/>
        </p:spPr>
        <p:txBody>
          <a:bodyPr wrap="square" rtlCol="0">
            <a:spAutoFit/>
          </a:bodyPr>
          <a:lstStyle/>
          <a:p>
            <a:pPr algn="ctr"/>
            <a:r>
              <a:rPr lang="en-AU" sz="4800" spc="-100" dirty="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rPr>
              <a:t>Waterfall (Incrementing)</a:t>
            </a:r>
          </a:p>
        </p:txBody>
      </p:sp>
      <p:sp>
        <p:nvSpPr>
          <p:cNvPr id="9" name="TextBox 8"/>
          <p:cNvSpPr txBox="1"/>
          <p:nvPr/>
        </p:nvSpPr>
        <p:spPr>
          <a:xfrm>
            <a:off x="1526451" y="5622339"/>
            <a:ext cx="9144001" cy="830997"/>
          </a:xfrm>
          <a:prstGeom prst="rect">
            <a:avLst/>
          </a:prstGeom>
          <a:noFill/>
        </p:spPr>
        <p:txBody>
          <a:bodyPr wrap="square" rtlCol="0">
            <a:spAutoFit/>
          </a:bodyPr>
          <a:lstStyle/>
          <a:p>
            <a:pPr algn="ctr"/>
            <a:r>
              <a:rPr lang="en-AU" sz="4800" spc="-100" dirty="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rPr>
              <a:t>Agile (Iterating)</a:t>
            </a:r>
          </a:p>
        </p:txBody>
      </p:sp>
      <p:sp>
        <p:nvSpPr>
          <p:cNvPr id="10" name="TextBox 9"/>
          <p:cNvSpPr txBox="1"/>
          <p:nvPr/>
        </p:nvSpPr>
        <p:spPr>
          <a:xfrm>
            <a:off x="2723456" y="6513695"/>
            <a:ext cx="9468544" cy="430887"/>
          </a:xfrm>
          <a:prstGeom prst="rect">
            <a:avLst/>
          </a:prstGeom>
          <a:noFill/>
        </p:spPr>
        <p:txBody>
          <a:bodyPr wrap="square" rtlCol="0">
            <a:spAutoFit/>
          </a:bodyPr>
          <a:lstStyle/>
          <a:p>
            <a:pPr algn="r"/>
            <a:r>
              <a:rPr lang="en-AU" sz="2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Images with thanks from Jeff Patton: </a:t>
            </a:r>
            <a:r>
              <a:rPr lang="en-AU" sz="2200" dirty="0">
                <a:solidFill>
                  <a:schemeClr val="bg1"/>
                </a:solidFill>
                <a:latin typeface="Roboto Light" panose="02000000000000000000" pitchFamily="2" charset="0"/>
                <a:ea typeface="Roboto Light" panose="02000000000000000000" pitchFamily="2" charset="0"/>
                <a:cs typeface="Roboto Light" panose="02000000000000000000" pitchFamily="2" charset="0"/>
                <a:hlinkClick r:id="rId4"/>
              </a:rPr>
              <a:t>http://www.agileproductdesign.com/</a:t>
            </a:r>
            <a:endParaRPr lang="en-AU" sz="2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4036307377"/>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714438127"/>
              </p:ext>
            </p:extLst>
          </p:nvPr>
        </p:nvGraphicFramePr>
        <p:xfrm>
          <a:off x="34334" y="0"/>
          <a:ext cx="12157665"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136012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rPr>
              <a:t>value stream mapping</a:t>
            </a:r>
            <a:br>
              <a:rPr lang="en-AU" sz="2200" spc="-100" dirty="0" smtClean="0">
                <a:solidFill>
                  <a:schemeClr val="bg1"/>
                </a:solidFill>
              </a:rPr>
            </a:br>
            <a:r>
              <a:rPr lang="en-AU" spc="-100" dirty="0" smtClean="0"/>
              <a:t>defines the ‘as-is’ steps &amp; roles for each task</a:t>
            </a:r>
            <a:endParaRPr lang="en-AU" sz="2200" spc="-100" dirty="0"/>
          </a:p>
        </p:txBody>
      </p:sp>
    </p:spTree>
    <p:extLst>
      <p:ext uri="{BB962C8B-B14F-4D97-AF65-F5344CB8AC3E}">
        <p14:creationId xmlns:p14="http://schemas.microsoft.com/office/powerpoint/2010/main" val="150961567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rPr>
              <a:t>value added</a:t>
            </a:r>
            <a:br>
              <a:rPr lang="en-AU" sz="2200" spc="-100" dirty="0" smtClean="0">
                <a:solidFill>
                  <a:schemeClr val="bg1"/>
                </a:solidFill>
              </a:rPr>
            </a:br>
            <a:r>
              <a:rPr lang="en-AU" spc="-100" dirty="0" smtClean="0"/>
              <a:t>time spent on outcomes for the customer</a:t>
            </a:r>
            <a:endParaRPr lang="en-AU" sz="2200" spc="-100" dirty="0"/>
          </a:p>
        </p:txBody>
      </p:sp>
    </p:spTree>
    <p:extLst>
      <p:ext uri="{BB962C8B-B14F-4D97-AF65-F5344CB8AC3E}">
        <p14:creationId xmlns:p14="http://schemas.microsoft.com/office/powerpoint/2010/main" val="1509615673"/>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rPr>
              <a:t>non-value added</a:t>
            </a:r>
            <a:br>
              <a:rPr lang="en-AU" sz="2200" spc="-100" dirty="0" smtClean="0">
                <a:solidFill>
                  <a:schemeClr val="bg1"/>
                </a:solidFill>
              </a:rPr>
            </a:br>
            <a:r>
              <a:rPr lang="en-AU" spc="-100" dirty="0" smtClean="0"/>
              <a:t>time spent between steps</a:t>
            </a:r>
            <a:endParaRPr lang="en-AU" sz="2200" spc="-100" dirty="0"/>
          </a:p>
        </p:txBody>
      </p:sp>
    </p:spTree>
    <p:extLst>
      <p:ext uri="{BB962C8B-B14F-4D97-AF65-F5344CB8AC3E}">
        <p14:creationId xmlns:p14="http://schemas.microsoft.com/office/powerpoint/2010/main" val="1509615673"/>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michaelnygard.com/images/blog/headlights/value_stream_waterfall.pn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7628" y="14644"/>
            <a:ext cx="12120342" cy="61506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592796"/>
            <a:ext cx="12192000" cy="3672408"/>
          </a:xfrm>
          <a:solidFill>
            <a:schemeClr val="tx1">
              <a:alpha val="75000"/>
            </a:schemeClr>
          </a:solidFill>
        </p:spPr>
        <p:txBody>
          <a:bodyPr>
            <a:normAutofit/>
          </a:bodyPr>
          <a:lstStyle/>
          <a:p>
            <a:pPr>
              <a:lnSpc>
                <a:spcPct val="80000"/>
              </a:lnSpc>
            </a:pPr>
            <a:r>
              <a:rPr lang="en-AU" dirty="0" smtClean="0"/>
              <a:t>1. gather preliminary information</a:t>
            </a:r>
            <a:br>
              <a:rPr lang="en-AU" dirty="0" smtClean="0"/>
            </a:br>
            <a:r>
              <a:rPr lang="en-AU" dirty="0" smtClean="0"/>
              <a:t>2. product quantity routing analysis</a:t>
            </a:r>
            <a:br>
              <a:rPr lang="en-AU" dirty="0" smtClean="0"/>
            </a:br>
            <a:r>
              <a:rPr lang="en-AU" dirty="0" smtClean="0"/>
              <a:t>3. group customers and materials</a:t>
            </a:r>
            <a:br>
              <a:rPr lang="en-AU" dirty="0" smtClean="0"/>
            </a:br>
            <a:r>
              <a:rPr lang="en-AU" dirty="0" smtClean="0"/>
              <a:t>4. sort product families by sequence</a:t>
            </a:r>
            <a:br>
              <a:rPr lang="en-AU" dirty="0" smtClean="0"/>
            </a:br>
            <a:r>
              <a:rPr lang="en-AU" dirty="0" smtClean="0"/>
              <a:t>5. choose one value stream to start</a:t>
            </a:r>
            <a:endParaRPr lang="en-AU" sz="2200" cap="none" dirty="0"/>
          </a:p>
        </p:txBody>
      </p:sp>
    </p:spTree>
    <p:extLst>
      <p:ext uri="{BB962C8B-B14F-4D97-AF65-F5344CB8AC3E}">
        <p14:creationId xmlns:p14="http://schemas.microsoft.com/office/powerpoint/2010/main" val="1509615673"/>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michaelnygard.com/images/blog/headlights/value_stream_waterfall.pn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7628" y="14644"/>
            <a:ext cx="12120342" cy="61506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592796"/>
            <a:ext cx="12192000" cy="3672408"/>
          </a:xfrm>
          <a:solidFill>
            <a:schemeClr val="tx1">
              <a:alpha val="75000"/>
            </a:schemeClr>
          </a:solidFill>
        </p:spPr>
        <p:txBody>
          <a:bodyPr>
            <a:normAutofit/>
          </a:bodyPr>
          <a:lstStyle/>
          <a:p>
            <a:pPr>
              <a:lnSpc>
                <a:spcPct val="80000"/>
              </a:lnSpc>
            </a:pPr>
            <a:r>
              <a:rPr lang="en-AU" dirty="0"/>
              <a:t>6. create an operations flow chart</a:t>
            </a:r>
            <a:br>
              <a:rPr lang="en-AU" dirty="0"/>
            </a:br>
            <a:r>
              <a:rPr lang="en-AU" dirty="0"/>
              <a:t>7. walk the shop floor</a:t>
            </a:r>
            <a:br>
              <a:rPr lang="en-AU" dirty="0"/>
            </a:br>
            <a:r>
              <a:rPr lang="en-AU" dirty="0"/>
              <a:t>8. collect the data</a:t>
            </a:r>
            <a:br>
              <a:rPr lang="en-AU" dirty="0"/>
            </a:br>
            <a:r>
              <a:rPr lang="en-AU" dirty="0"/>
              <a:t>9. construct the </a:t>
            </a:r>
            <a:r>
              <a:rPr lang="en-AU" dirty="0" err="1"/>
              <a:t>vsm</a:t>
            </a:r>
            <a:r>
              <a:rPr lang="en-AU" dirty="0"/>
              <a:t/>
            </a:r>
            <a:br>
              <a:rPr lang="en-AU" dirty="0"/>
            </a:br>
            <a:r>
              <a:rPr lang="en-AU" dirty="0"/>
              <a:t>10. summarize the data to get the big </a:t>
            </a:r>
            <a:r>
              <a:rPr lang="en-AU" dirty="0" smtClean="0"/>
              <a:t>picture</a:t>
            </a:r>
            <a:endParaRPr lang="en-AU" sz="2200" cap="none" dirty="0"/>
          </a:p>
        </p:txBody>
      </p:sp>
    </p:spTree>
    <p:extLst>
      <p:ext uri="{BB962C8B-B14F-4D97-AF65-F5344CB8AC3E}">
        <p14:creationId xmlns:p14="http://schemas.microsoft.com/office/powerpoint/2010/main" val="1000032602"/>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michaelnygard.com/images/blog/headlights/value_stream_waterfall.pn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9684" y="1124744"/>
            <a:ext cx="12012632"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011711"/>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leadinganswers.typepad.com/.a/6a00d834527c1469e2014e8bd63793970d-600wi"/>
          <p:cNvPicPr>
            <a:picLocks noChangeAspect="1" noChangeArrowheads="1"/>
          </p:cNvPicPr>
          <p:nvPr/>
        </p:nvPicPr>
        <p:blipFill>
          <a:blip r:embed="rId2" cstate="print">
            <a:clrChange>
              <a:clrFrom>
                <a:srgbClr val="ECEBE7"/>
              </a:clrFrom>
              <a:clrTo>
                <a:srgbClr val="ECEBE7">
                  <a:alpha val="0"/>
                </a:srgbClr>
              </a:clrTo>
            </a:clrChange>
            <a:extLst>
              <a:ext uri="{28A0092B-C50C-407E-A947-70E740481C1C}">
                <a14:useLocalDpi xmlns:a14="http://schemas.microsoft.com/office/drawing/2010/main" val="0"/>
              </a:ext>
            </a:extLst>
          </a:blip>
          <a:stretch>
            <a:fillRect/>
          </a:stretch>
        </p:blipFill>
        <p:spPr bwMode="auto">
          <a:xfrm>
            <a:off x="95334" y="908720"/>
            <a:ext cx="12001333"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409315"/>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Backup\nzpg - sorting wall.jpg"/>
          <p:cNvPicPr/>
          <p:nvPr/>
        </p:nvPicPr>
        <p:blipFill rotWithShape="1">
          <a:blip r:embed="rId2" cstate="print">
            <a:extLst>
              <a:ext uri="{28A0092B-C50C-407E-A947-70E740481C1C}">
                <a14:useLocalDpi xmlns:a14="http://schemas.microsoft.com/office/drawing/2010/main" val="0"/>
              </a:ext>
            </a:extLst>
          </a:blip>
          <a:srcRect l="-207" t="-9" r="207" b="24990"/>
          <a:stretch/>
        </p:blipFill>
        <p:spPr bwMode="auto">
          <a:xfrm>
            <a:off x="-50088" y="-28174"/>
            <a:ext cx="12292176" cy="69143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l">
              <a:lnSpc>
                <a:spcPct val="80000"/>
              </a:lnSpc>
            </a:pPr>
            <a:r>
              <a:rPr lang="en-AU" cap="none" dirty="0" err="1" smtClean="0"/>
              <a:t>kanban</a:t>
            </a:r>
            <a:r>
              <a:rPr lang="en-AU" cap="none" dirty="0" smtClean="0"/>
              <a:t> (</a:t>
            </a:r>
            <a:r>
              <a:rPr lang="ja-JP" altLang="en-US" cap="none" dirty="0" smtClean="0"/>
              <a:t>かんばん</a:t>
            </a:r>
            <a:r>
              <a:rPr lang="en-US" altLang="ja-JP" cap="none" dirty="0" smtClean="0"/>
              <a:t>)</a:t>
            </a:r>
            <a:r>
              <a:rPr lang="en-AU" cap="none" dirty="0" smtClean="0"/>
              <a:t/>
            </a:r>
            <a:br>
              <a:rPr lang="en-AU" cap="none" dirty="0" smtClean="0"/>
            </a:br>
            <a:r>
              <a:rPr lang="en-AU" sz="2200" cap="none" dirty="0" smtClean="0"/>
              <a:t>workflow monitoring &amp; visualisation</a:t>
            </a:r>
            <a:endParaRPr lang="en-AU" sz="2200" cap="none" dirty="0"/>
          </a:p>
        </p:txBody>
      </p:sp>
    </p:spTree>
    <p:extLst>
      <p:ext uri="{BB962C8B-B14F-4D97-AF65-F5344CB8AC3E}">
        <p14:creationId xmlns:p14="http://schemas.microsoft.com/office/powerpoint/2010/main" val="1609363489"/>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can be as simple or complex as required</a:t>
            </a:r>
            <a:br>
              <a:rPr lang="en-AU" spc="-100" dirty="0" smtClean="0"/>
            </a:br>
            <a:r>
              <a:rPr lang="en-AU" sz="2200" spc="-100" dirty="0" smtClean="0">
                <a:solidFill>
                  <a:schemeClr val="bg1"/>
                </a:solidFill>
              </a:rPr>
              <a:t>the flow of value through the system</a:t>
            </a:r>
            <a:endParaRPr lang="en-AU" sz="2200" spc="-100" dirty="0">
              <a:solidFill>
                <a:schemeClr val="bg1"/>
              </a:solidFill>
            </a:endParaRPr>
          </a:p>
        </p:txBody>
      </p:sp>
    </p:spTree>
    <p:extLst>
      <p:ext uri="{BB962C8B-B14F-4D97-AF65-F5344CB8AC3E}">
        <p14:creationId xmlns:p14="http://schemas.microsoft.com/office/powerpoint/2010/main" val="206156276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individuals and interactions</a:t>
            </a:r>
            <a:br>
              <a:rPr lang="en-AU" spc="-100" dirty="0" smtClean="0"/>
            </a:br>
            <a:r>
              <a:rPr lang="en-AU" sz="2000" spc="-100" dirty="0" smtClean="0">
                <a:solidFill>
                  <a:schemeClr val="bg1"/>
                </a:solidFill>
              </a:rPr>
              <a:t>over processes and tools</a:t>
            </a:r>
            <a:endParaRPr lang="en-AU" sz="2000" spc="-100" dirty="0">
              <a:solidFill>
                <a:schemeClr val="bg1"/>
              </a:solidFill>
            </a:endParaRPr>
          </a:p>
        </p:txBody>
      </p:sp>
    </p:spTree>
    <p:extLst>
      <p:ext uri="{BB962C8B-B14F-4D97-AF65-F5344CB8AC3E}">
        <p14:creationId xmlns:p14="http://schemas.microsoft.com/office/powerpoint/2010/main" val="1099950095"/>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rPr>
              <a:t>work in progress</a:t>
            </a:r>
            <a:br>
              <a:rPr lang="en-AU" sz="2200" spc="-100" dirty="0" smtClean="0">
                <a:solidFill>
                  <a:schemeClr val="bg1"/>
                </a:solidFill>
              </a:rPr>
            </a:br>
            <a:r>
              <a:rPr lang="en-AU" spc="-100" dirty="0" smtClean="0"/>
              <a:t>limit concurrent work and promote workflow</a:t>
            </a:r>
            <a:endParaRPr lang="en-AU" sz="2000" spc="-100" dirty="0">
              <a:solidFill>
                <a:schemeClr val="bg1"/>
              </a:solidFill>
            </a:endParaRPr>
          </a:p>
        </p:txBody>
      </p:sp>
    </p:spTree>
    <p:extLst>
      <p:ext uri="{BB962C8B-B14F-4D97-AF65-F5344CB8AC3E}">
        <p14:creationId xmlns:p14="http://schemas.microsoft.com/office/powerpoint/2010/main" val="2584512212"/>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“pull” all ready tasks to </a:t>
            </a:r>
            <a:r>
              <a:rPr lang="en-AU" spc="-100" dirty="0" err="1" smtClean="0"/>
              <a:t>wip</a:t>
            </a:r>
            <a:r>
              <a:rPr lang="en-AU" spc="-100" dirty="0" smtClean="0"/>
              <a:t> limit</a:t>
            </a:r>
            <a:br>
              <a:rPr lang="en-AU" spc="-100" dirty="0" smtClean="0"/>
            </a:br>
            <a:r>
              <a:rPr lang="en-AU" sz="2200" spc="-100" dirty="0" smtClean="0">
                <a:solidFill>
                  <a:schemeClr val="bg1"/>
                </a:solidFill>
              </a:rPr>
              <a:t>pull</a:t>
            </a:r>
            <a:endParaRPr lang="en-AU" sz="2200" spc="-100" dirty="0">
              <a:solidFill>
                <a:schemeClr val="bg1"/>
              </a:solidFill>
            </a:endParaRPr>
          </a:p>
        </p:txBody>
      </p:sp>
    </p:spTree>
    <p:extLst>
      <p:ext uri="{BB962C8B-B14F-4D97-AF65-F5344CB8AC3E}">
        <p14:creationId xmlns:p14="http://schemas.microsoft.com/office/powerpoint/2010/main" val="2068919541"/>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anban.png"/>
          <p:cNvPicPr/>
          <p:nvPr/>
        </p:nvPicPr>
        <p:blipFill>
          <a:blip r:embed="rId2" cstate="print"/>
          <a:stretch>
            <a:fillRect/>
          </a:stretch>
        </p:blipFill>
        <p:spPr>
          <a:xfrm>
            <a:off x="2038883" y="1753264"/>
            <a:ext cx="8114234" cy="3351472"/>
          </a:xfrm>
          <a:prstGeom prst="rect">
            <a:avLst/>
          </a:prstGeom>
          <a:noFill/>
          <a:ln>
            <a:noFill/>
            <a:prstDash/>
          </a:ln>
        </p:spPr>
      </p:pic>
    </p:spTree>
    <p:extLst>
      <p:ext uri="{BB962C8B-B14F-4D97-AF65-F5344CB8AC3E}">
        <p14:creationId xmlns:p14="http://schemas.microsoft.com/office/powerpoint/2010/main" val="137924381"/>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8" t="-438" r="388" b="6689"/>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692295"/>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8" t="-438" r="388" b="6689"/>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7344838"/>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8" t="-438" r="388" b="6689"/>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722416"/>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8" t="-438" r="388" b="6689"/>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5456362"/>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rPr>
              <a:t>class of service</a:t>
            </a:r>
            <a:br>
              <a:rPr lang="en-AU" sz="2200" spc="-100" dirty="0" smtClean="0">
                <a:solidFill>
                  <a:schemeClr val="bg1"/>
                </a:solidFill>
              </a:rPr>
            </a:br>
            <a:r>
              <a:rPr lang="en-AU" spc="-100" dirty="0" smtClean="0"/>
              <a:t>expedite</a:t>
            </a:r>
            <a:br>
              <a:rPr lang="en-AU" spc="-100" dirty="0" smtClean="0"/>
            </a:br>
            <a:r>
              <a:rPr lang="en-AU" spc="-100" dirty="0" smtClean="0"/>
              <a:t>fixed delivery</a:t>
            </a:r>
            <a:br>
              <a:rPr lang="en-AU" spc="-100" dirty="0" smtClean="0"/>
            </a:br>
            <a:r>
              <a:rPr lang="en-AU" spc="-100" dirty="0" smtClean="0"/>
              <a:t>intangible class</a:t>
            </a:r>
            <a:endParaRPr lang="en-AU" sz="2000" spc="-100" dirty="0">
              <a:solidFill>
                <a:schemeClr val="bg1"/>
              </a:solidFill>
            </a:endParaRPr>
          </a:p>
        </p:txBody>
      </p:sp>
    </p:spTree>
    <p:extLst>
      <p:ext uri="{BB962C8B-B14F-4D97-AF65-F5344CB8AC3E}">
        <p14:creationId xmlns:p14="http://schemas.microsoft.com/office/powerpoint/2010/main" val="431145901"/>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tasks with upstream dependencies</a:t>
            </a:r>
            <a:br>
              <a:rPr lang="en-AU" spc="-100" dirty="0" smtClean="0"/>
            </a:br>
            <a:r>
              <a:rPr lang="en-AU" sz="2200" spc="-100" dirty="0" smtClean="0">
                <a:solidFill>
                  <a:schemeClr val="bg1"/>
                </a:solidFill>
              </a:rPr>
              <a:t>blocked</a:t>
            </a:r>
            <a:endParaRPr lang="en-AU" sz="2200" spc="-100" dirty="0">
              <a:solidFill>
                <a:schemeClr val="bg1"/>
              </a:solidFill>
            </a:endParaRPr>
          </a:p>
        </p:txBody>
      </p:sp>
    </p:spTree>
    <p:extLst>
      <p:ext uri="{BB962C8B-B14F-4D97-AF65-F5344CB8AC3E}">
        <p14:creationId xmlns:p14="http://schemas.microsoft.com/office/powerpoint/2010/main" val="4088587816"/>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anban_bottleneck.png"/>
          <p:cNvPicPr/>
          <p:nvPr/>
        </p:nvPicPr>
        <p:blipFill>
          <a:blip r:embed="rId2" cstate="print"/>
          <a:stretch>
            <a:fillRect/>
          </a:stretch>
        </p:blipFill>
        <p:spPr>
          <a:xfrm>
            <a:off x="2315735" y="2204864"/>
            <a:ext cx="7560531" cy="2448272"/>
          </a:xfrm>
          <a:prstGeom prst="rect">
            <a:avLst/>
          </a:prstGeom>
          <a:noFill/>
          <a:ln>
            <a:noFill/>
            <a:prstDash/>
          </a:ln>
        </p:spPr>
      </p:pic>
    </p:spTree>
    <p:extLst>
      <p:ext uri="{BB962C8B-B14F-4D97-AF65-F5344CB8AC3E}">
        <p14:creationId xmlns:p14="http://schemas.microsoft.com/office/powerpoint/2010/main" val="41181200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working software </a:t>
            </a:r>
            <a:br>
              <a:rPr lang="en-AU" spc="-100" dirty="0" smtClean="0"/>
            </a:br>
            <a:r>
              <a:rPr lang="en-AU" sz="2200" spc="-100" dirty="0" smtClean="0">
                <a:solidFill>
                  <a:schemeClr val="bg1"/>
                </a:solidFill>
              </a:rPr>
              <a:t>over comprehensive documentation</a:t>
            </a:r>
            <a:endParaRPr lang="en-AU" sz="2200" spc="-100" dirty="0">
              <a:solidFill>
                <a:schemeClr val="bg1"/>
              </a:solidFill>
            </a:endParaRPr>
          </a:p>
        </p:txBody>
      </p:sp>
    </p:spTree>
    <p:extLst>
      <p:ext uri="{BB962C8B-B14F-4D97-AF65-F5344CB8AC3E}">
        <p14:creationId xmlns:p14="http://schemas.microsoft.com/office/powerpoint/2010/main" val="876303264"/>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rPr>
              <a:t>identify &amp; resolve bottlenecks</a:t>
            </a:r>
            <a:br>
              <a:rPr lang="en-AU" sz="2200" spc="-100" dirty="0" smtClean="0">
                <a:solidFill>
                  <a:schemeClr val="bg1"/>
                </a:solidFill>
              </a:rPr>
            </a:br>
            <a:r>
              <a:rPr lang="en-AU" spc="-100" dirty="0" smtClean="0"/>
              <a:t>through low </a:t>
            </a:r>
            <a:r>
              <a:rPr lang="en-AU" spc="-100" dirty="0" err="1" smtClean="0"/>
              <a:t>wip</a:t>
            </a:r>
            <a:r>
              <a:rPr lang="en-AU" spc="-100" dirty="0" smtClean="0"/>
              <a:t> limits and strict process flow</a:t>
            </a:r>
            <a:endParaRPr lang="en-AU" sz="2000" spc="-100" dirty="0">
              <a:solidFill>
                <a:schemeClr val="bg1"/>
              </a:solidFill>
            </a:endParaRPr>
          </a:p>
        </p:txBody>
      </p:sp>
    </p:spTree>
    <p:extLst>
      <p:ext uri="{BB962C8B-B14F-4D97-AF65-F5344CB8AC3E}">
        <p14:creationId xmlns:p14="http://schemas.microsoft.com/office/powerpoint/2010/main" val="3712346182"/>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rPr>
              <a:t>production levelling </a:t>
            </a:r>
            <a:br>
              <a:rPr lang="en-AU" sz="2200" spc="-100" dirty="0" smtClean="0">
                <a:solidFill>
                  <a:schemeClr val="bg1"/>
                </a:solidFill>
              </a:rPr>
            </a:br>
            <a:r>
              <a:rPr lang="en-AU" spc="-100" dirty="0" smtClean="0"/>
              <a:t>constant rate of flow through all states</a:t>
            </a:r>
            <a:endParaRPr lang="en-AU" sz="2000" spc="-100" dirty="0">
              <a:solidFill>
                <a:schemeClr val="bg1"/>
              </a:solidFill>
            </a:endParaRPr>
          </a:p>
        </p:txBody>
      </p:sp>
    </p:spTree>
    <p:extLst>
      <p:ext uri="{BB962C8B-B14F-4D97-AF65-F5344CB8AC3E}">
        <p14:creationId xmlns:p14="http://schemas.microsoft.com/office/powerpoint/2010/main" val="1831254059"/>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rPr>
              <a:t>cycle time</a:t>
            </a:r>
            <a:r>
              <a:rPr lang="en-AU" sz="2000" spc="-100" dirty="0" smtClean="0">
                <a:solidFill>
                  <a:schemeClr val="bg1"/>
                </a:solidFill>
              </a:rPr>
              <a:t/>
            </a:r>
            <a:br>
              <a:rPr lang="en-AU" sz="2000" spc="-100" dirty="0" smtClean="0">
                <a:solidFill>
                  <a:schemeClr val="bg1"/>
                </a:solidFill>
              </a:rPr>
            </a:br>
            <a:r>
              <a:rPr lang="en-AU" spc="-100" dirty="0" smtClean="0"/>
              <a:t>average time to complete a task from start</a:t>
            </a:r>
            <a:endParaRPr lang="en-AU" sz="2000" spc="-100" dirty="0"/>
          </a:p>
        </p:txBody>
      </p:sp>
    </p:spTree>
    <p:extLst>
      <p:ext uri="{BB962C8B-B14F-4D97-AF65-F5344CB8AC3E}">
        <p14:creationId xmlns:p14="http://schemas.microsoft.com/office/powerpoint/2010/main" val="1254528034"/>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rPr>
              <a:t>lead time</a:t>
            </a:r>
            <a:r>
              <a:rPr lang="en-AU" sz="2000" spc="-100" dirty="0" smtClean="0">
                <a:solidFill>
                  <a:schemeClr val="bg1"/>
                </a:solidFill>
              </a:rPr>
              <a:t/>
            </a:r>
            <a:br>
              <a:rPr lang="en-AU" sz="2000" spc="-100" dirty="0" smtClean="0">
                <a:solidFill>
                  <a:schemeClr val="bg1"/>
                </a:solidFill>
              </a:rPr>
            </a:br>
            <a:r>
              <a:rPr lang="en-AU" spc="-100" dirty="0" smtClean="0"/>
              <a:t>average time to complete a task from request</a:t>
            </a:r>
            <a:endParaRPr lang="en-AU" sz="2000" spc="-100" dirty="0"/>
          </a:p>
        </p:txBody>
      </p:sp>
    </p:spTree>
    <p:extLst>
      <p:ext uri="{BB962C8B-B14F-4D97-AF65-F5344CB8AC3E}">
        <p14:creationId xmlns:p14="http://schemas.microsoft.com/office/powerpoint/2010/main" val="1978075692"/>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rPr>
              <a:t>progress monitoring</a:t>
            </a:r>
            <a:br>
              <a:rPr lang="en-AU" sz="2200" spc="-100" dirty="0" smtClean="0">
                <a:solidFill>
                  <a:schemeClr val="bg1"/>
                </a:solidFill>
              </a:rPr>
            </a:br>
            <a:r>
              <a:rPr lang="en-AU" spc="-100" dirty="0" smtClean="0"/>
              <a:t>cumulative flow diagram</a:t>
            </a:r>
            <a:br>
              <a:rPr lang="en-AU" spc="-100" dirty="0" smtClean="0"/>
            </a:br>
            <a:r>
              <a:rPr lang="en-AU" spc="-100" dirty="0" smtClean="0"/>
              <a:t>statistical run chart</a:t>
            </a:r>
            <a:br>
              <a:rPr lang="en-AU" spc="-100" dirty="0" smtClean="0"/>
            </a:br>
            <a:r>
              <a:rPr lang="en-AU" spc="-100" dirty="0" err="1"/>
              <a:t>b</a:t>
            </a:r>
            <a:r>
              <a:rPr lang="en-AU" spc="-100" dirty="0" err="1" smtClean="0"/>
              <a:t>urndown</a:t>
            </a:r>
            <a:r>
              <a:rPr lang="en-AU" spc="-100" dirty="0" smtClean="0"/>
              <a:t>/up chart</a:t>
            </a:r>
            <a:endParaRPr lang="en-AU" sz="2000" spc="-100" dirty="0"/>
          </a:p>
        </p:txBody>
      </p:sp>
    </p:spTree>
    <p:extLst>
      <p:ext uri="{BB962C8B-B14F-4D97-AF65-F5344CB8AC3E}">
        <p14:creationId xmlns:p14="http://schemas.microsoft.com/office/powerpoint/2010/main" val="3137850080"/>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US" spc="-100" dirty="0" smtClean="0"/>
              <a:t>plot delivered functionality against duration</a:t>
            </a:r>
            <a:br>
              <a:rPr lang="en-US" spc="-100" dirty="0" smtClean="0"/>
            </a:br>
            <a:r>
              <a:rPr lang="en-US" sz="2200" spc="-100" dirty="0" smtClean="0"/>
              <a:t>effort visualisation</a:t>
            </a:r>
            <a:endParaRPr lang="en-AU" sz="2200" spc="-100" dirty="0"/>
          </a:p>
        </p:txBody>
      </p:sp>
    </p:spTree>
    <p:extLst>
      <p:ext uri="{BB962C8B-B14F-4D97-AF65-F5344CB8AC3E}">
        <p14:creationId xmlns:p14="http://schemas.microsoft.com/office/powerpoint/2010/main" val="1547132091"/>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fd.png"/>
          <p:cNvPicPr>
            <a:picLocks noChangeAspect="1"/>
          </p:cNvPicPr>
          <p:nvPr/>
        </p:nvPicPr>
        <p:blipFill>
          <a:blip r:embed="rId2" cstate="print"/>
          <a:stretch>
            <a:fillRect/>
          </a:stretch>
        </p:blipFill>
        <p:spPr>
          <a:xfrm>
            <a:off x="1524000" y="0"/>
            <a:ext cx="9144000" cy="5654041"/>
          </a:xfrm>
          <a:prstGeom prst="rect">
            <a:avLst/>
          </a:prstGeom>
        </p:spPr>
      </p:pic>
      <p:sp>
        <p:nvSpPr>
          <p:cNvPr id="5"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defPPr>
              <a:defRPr lang="en-US"/>
            </a:defPPr>
            <a:lvl1pPr marL="914400" indent="-914400">
              <a:lnSpc>
                <a:spcPct val="80000"/>
              </a:lnSpc>
              <a:spcBef>
                <a:spcPct val="0"/>
              </a:spcBef>
              <a:defRPr sz="4800" i="1" spc="-1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AU" dirty="0" smtClean="0"/>
              <a:t>cumulative flow diagram</a:t>
            </a:r>
            <a:endParaRPr lang="en-AU" dirty="0"/>
          </a:p>
        </p:txBody>
      </p:sp>
    </p:spTree>
    <p:extLst>
      <p:ext uri="{BB962C8B-B14F-4D97-AF65-F5344CB8AC3E}">
        <p14:creationId xmlns:p14="http://schemas.microsoft.com/office/powerpoint/2010/main" val="679165406"/>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Downloads\cfd_bottleneck.png"/>
          <p:cNvPicPr/>
          <p:nvPr/>
        </p:nvPicPr>
        <p:blipFill>
          <a:blip r:embed="rId2" cstate="print"/>
          <a:srcRect/>
          <a:stretch>
            <a:fillRect/>
          </a:stretch>
        </p:blipFill>
        <p:spPr>
          <a:xfrm>
            <a:off x="1524000" y="1"/>
            <a:ext cx="9144000" cy="5652657"/>
          </a:xfrm>
          <a:prstGeom prst="rect">
            <a:avLst/>
          </a:prstGeom>
          <a:noFill/>
          <a:ln>
            <a:noFill/>
            <a:prstDash/>
          </a:ln>
        </p:spPr>
      </p:pic>
      <p:sp>
        <p:nvSpPr>
          <p:cNvPr id="5"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p>
            <a:pPr marL="914400" indent="-914400">
              <a:lnSpc>
                <a:spcPct val="80000"/>
              </a:lnSpc>
              <a:spcBef>
                <a:spcPct val="0"/>
              </a:spcBef>
              <a:defRPr/>
            </a:pPr>
            <a:r>
              <a:rPr lang="en-AU" sz="4800" i="1" spc="-100" dirty="0" smtClean="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rPr>
              <a:t>bottleneck</a:t>
            </a:r>
            <a:endParaRPr lang="en-AU" sz="4800" i="1" spc="-100" dirty="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208610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Downloads\cfd_poor_flow.png"/>
          <p:cNvPicPr/>
          <p:nvPr/>
        </p:nvPicPr>
        <p:blipFill>
          <a:blip r:embed="rId2" cstate="print"/>
          <a:srcRect/>
          <a:stretch>
            <a:fillRect/>
          </a:stretch>
        </p:blipFill>
        <p:spPr>
          <a:xfrm>
            <a:off x="1538573" y="0"/>
            <a:ext cx="9114855" cy="5634640"/>
          </a:xfrm>
          <a:prstGeom prst="rect">
            <a:avLst/>
          </a:prstGeom>
          <a:noFill/>
          <a:ln>
            <a:noFill/>
            <a:prstDash/>
          </a:ln>
        </p:spPr>
      </p:pic>
      <p:sp>
        <p:nvSpPr>
          <p:cNvPr id="4"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defPPr>
              <a:defRPr lang="en-US"/>
            </a:defPPr>
            <a:lvl1pPr marL="914400" indent="-914400">
              <a:lnSpc>
                <a:spcPct val="80000"/>
              </a:lnSpc>
              <a:spcBef>
                <a:spcPct val="0"/>
              </a:spcBef>
              <a:defRPr sz="4800" i="1" spc="-1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AU" dirty="0" smtClean="0"/>
              <a:t>poor flow</a:t>
            </a:r>
            <a:endParaRPr lang="en-AU" dirty="0"/>
          </a:p>
        </p:txBody>
      </p:sp>
    </p:spTree>
    <p:extLst>
      <p:ext uri="{BB962C8B-B14F-4D97-AF65-F5344CB8AC3E}">
        <p14:creationId xmlns:p14="http://schemas.microsoft.com/office/powerpoint/2010/main" val="3024367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Downloads\cfp_no_wip.png"/>
          <p:cNvPicPr/>
          <p:nvPr/>
        </p:nvPicPr>
        <p:blipFill>
          <a:blip r:embed="rId2" cstate="print"/>
          <a:srcRect/>
          <a:stretch>
            <a:fillRect/>
          </a:stretch>
        </p:blipFill>
        <p:spPr>
          <a:xfrm>
            <a:off x="1524000" y="1"/>
            <a:ext cx="9144000" cy="5652657"/>
          </a:xfrm>
          <a:prstGeom prst="rect">
            <a:avLst/>
          </a:prstGeom>
          <a:noFill/>
          <a:ln>
            <a:noFill/>
            <a:prstDash/>
          </a:ln>
        </p:spPr>
      </p:pic>
      <p:sp>
        <p:nvSpPr>
          <p:cNvPr id="5"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defPPr>
              <a:defRPr lang="en-US"/>
            </a:defPPr>
            <a:lvl1pPr marL="914400" indent="-914400">
              <a:lnSpc>
                <a:spcPct val="80000"/>
              </a:lnSpc>
              <a:spcBef>
                <a:spcPct val="0"/>
              </a:spcBef>
              <a:defRPr sz="4800" i="1" spc="-1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AU" dirty="0" smtClean="0"/>
              <a:t>large </a:t>
            </a:r>
            <a:r>
              <a:rPr lang="en-AU" dirty="0" err="1" smtClean="0"/>
              <a:t>wip</a:t>
            </a:r>
            <a:endParaRPr lang="en-AU" dirty="0"/>
          </a:p>
        </p:txBody>
      </p:sp>
    </p:spTree>
    <p:extLst>
      <p:ext uri="{BB962C8B-B14F-4D97-AF65-F5344CB8AC3E}">
        <p14:creationId xmlns:p14="http://schemas.microsoft.com/office/powerpoint/2010/main" val="4237491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customer collaboration </a:t>
            </a:r>
            <a:br>
              <a:rPr lang="en-AU" spc="-100" dirty="0" smtClean="0"/>
            </a:br>
            <a:r>
              <a:rPr lang="en-AU" sz="2200" spc="-100" dirty="0" smtClean="0">
                <a:solidFill>
                  <a:schemeClr val="bg1"/>
                </a:solidFill>
              </a:rPr>
              <a:t>over contract negotiation</a:t>
            </a:r>
            <a:endParaRPr lang="en-AU" sz="2200" spc="-100" dirty="0">
              <a:solidFill>
                <a:schemeClr val="bg1"/>
              </a:solidFill>
            </a:endParaRPr>
          </a:p>
        </p:txBody>
      </p:sp>
    </p:spTree>
    <p:extLst>
      <p:ext uri="{BB962C8B-B14F-4D97-AF65-F5344CB8AC3E}">
        <p14:creationId xmlns:p14="http://schemas.microsoft.com/office/powerpoint/2010/main" val="2810516516"/>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Downloads\cfp_long_lead.png"/>
          <p:cNvPicPr/>
          <p:nvPr/>
        </p:nvPicPr>
        <p:blipFill>
          <a:blip r:embed="rId2" cstate="print"/>
          <a:srcRect/>
          <a:stretch>
            <a:fillRect/>
          </a:stretch>
        </p:blipFill>
        <p:spPr>
          <a:xfrm>
            <a:off x="1524000" y="1"/>
            <a:ext cx="9144000" cy="5652657"/>
          </a:xfrm>
          <a:prstGeom prst="rect">
            <a:avLst/>
          </a:prstGeom>
          <a:noFill/>
          <a:ln>
            <a:noFill/>
            <a:prstDash/>
          </a:ln>
        </p:spPr>
      </p:pic>
      <p:sp>
        <p:nvSpPr>
          <p:cNvPr id="4"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defPPr>
              <a:defRPr lang="en-US"/>
            </a:defPPr>
            <a:lvl1pPr marL="914400" indent="-914400">
              <a:lnSpc>
                <a:spcPct val="80000"/>
              </a:lnSpc>
              <a:spcBef>
                <a:spcPct val="0"/>
              </a:spcBef>
              <a:defRPr sz="4800" i="1" spc="-1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AU" dirty="0"/>
              <a:t>l</a:t>
            </a:r>
            <a:r>
              <a:rPr lang="en-AU" dirty="0" smtClean="0"/>
              <a:t>ong </a:t>
            </a:r>
            <a:r>
              <a:rPr lang="en-AU" dirty="0"/>
              <a:t>lead time</a:t>
            </a:r>
          </a:p>
        </p:txBody>
      </p:sp>
    </p:spTree>
    <p:extLst>
      <p:ext uri="{BB962C8B-B14F-4D97-AF65-F5344CB8AC3E}">
        <p14:creationId xmlns:p14="http://schemas.microsoft.com/office/powerpoint/2010/main" val="3873373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Downloads\cfp_plateau.png"/>
          <p:cNvPicPr/>
          <p:nvPr/>
        </p:nvPicPr>
        <p:blipFill>
          <a:blip r:embed="rId2" cstate="print"/>
          <a:srcRect/>
          <a:stretch>
            <a:fillRect/>
          </a:stretch>
        </p:blipFill>
        <p:spPr>
          <a:xfrm>
            <a:off x="1538573" y="0"/>
            <a:ext cx="9114855" cy="5634640"/>
          </a:xfrm>
          <a:prstGeom prst="rect">
            <a:avLst/>
          </a:prstGeom>
          <a:noFill/>
          <a:ln>
            <a:noFill/>
            <a:prstDash/>
          </a:ln>
        </p:spPr>
      </p:pic>
      <p:sp>
        <p:nvSpPr>
          <p:cNvPr id="5"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defPPr>
              <a:defRPr lang="en-US"/>
            </a:defPPr>
            <a:lvl1pPr marL="914400" indent="-914400">
              <a:lnSpc>
                <a:spcPct val="80000"/>
              </a:lnSpc>
              <a:spcBef>
                <a:spcPct val="0"/>
              </a:spcBef>
              <a:defRPr sz="4800" i="1" spc="-1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AU" dirty="0"/>
              <a:t>p</a:t>
            </a:r>
            <a:r>
              <a:rPr lang="en-AU" dirty="0" smtClean="0"/>
              <a:t>lateau</a:t>
            </a:r>
            <a:endParaRPr lang="en-AU" dirty="0"/>
          </a:p>
        </p:txBody>
      </p:sp>
    </p:spTree>
    <p:extLst>
      <p:ext uri="{BB962C8B-B14F-4D97-AF65-F5344CB8AC3E}">
        <p14:creationId xmlns:p14="http://schemas.microsoft.com/office/powerpoint/2010/main" val="3970414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rPr>
              <a:t>plot cycle time against average</a:t>
            </a:r>
            <a:br>
              <a:rPr lang="en-AU" spc="-100" dirty="0" smtClean="0">
                <a:solidFill>
                  <a:schemeClr val="bg1"/>
                </a:solidFill>
              </a:rPr>
            </a:br>
            <a:r>
              <a:rPr lang="en-AU" sz="2200" spc="-100" dirty="0" smtClean="0"/>
              <a:t>duration visualisation</a:t>
            </a:r>
            <a:endParaRPr lang="en-AU" sz="2200" spc="-100" dirty="0"/>
          </a:p>
        </p:txBody>
      </p:sp>
    </p:spTree>
    <p:extLst>
      <p:ext uri="{BB962C8B-B14F-4D97-AF65-F5344CB8AC3E}">
        <p14:creationId xmlns:p14="http://schemas.microsoft.com/office/powerpoint/2010/main" val="4139533590"/>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un_chart.png"/>
          <p:cNvPicPr>
            <a:picLocks noChangeAspect="1"/>
          </p:cNvPicPr>
          <p:nvPr/>
        </p:nvPicPr>
        <p:blipFill>
          <a:blip r:embed="rId2" cstate="print"/>
          <a:stretch>
            <a:fillRect/>
          </a:stretch>
        </p:blipFill>
        <p:spPr>
          <a:xfrm>
            <a:off x="1529617" y="0"/>
            <a:ext cx="9132767" cy="5040560"/>
          </a:xfrm>
          <a:prstGeom prst="rect">
            <a:avLst/>
          </a:prstGeom>
        </p:spPr>
      </p:pic>
      <p:sp>
        <p:nvSpPr>
          <p:cNvPr id="4"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defPPr>
              <a:defRPr lang="en-US"/>
            </a:defPPr>
            <a:lvl1pPr marL="914400" indent="-914400">
              <a:lnSpc>
                <a:spcPct val="80000"/>
              </a:lnSpc>
              <a:spcBef>
                <a:spcPct val="0"/>
              </a:spcBef>
              <a:defRPr sz="4800" i="1" spc="-1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AU" dirty="0" smtClean="0"/>
              <a:t>cycle time run charts</a:t>
            </a:r>
            <a:endParaRPr lang="en-AU" dirty="0"/>
          </a:p>
        </p:txBody>
      </p:sp>
    </p:spTree>
    <p:extLst>
      <p:ext uri="{BB962C8B-B14F-4D97-AF65-F5344CB8AC3E}">
        <p14:creationId xmlns:p14="http://schemas.microsoft.com/office/powerpoint/2010/main" val="3406904052"/>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un_trend.png"/>
          <p:cNvPicPr>
            <a:picLocks noChangeAspect="1"/>
          </p:cNvPicPr>
          <p:nvPr/>
        </p:nvPicPr>
        <p:blipFill>
          <a:blip r:embed="rId2" cstate="print"/>
          <a:stretch>
            <a:fillRect/>
          </a:stretch>
        </p:blipFill>
        <p:spPr>
          <a:xfrm>
            <a:off x="1526808" y="0"/>
            <a:ext cx="9138384" cy="5043660"/>
          </a:xfrm>
          <a:prstGeom prst="rect">
            <a:avLst/>
          </a:prstGeom>
        </p:spPr>
      </p:pic>
      <p:sp>
        <p:nvSpPr>
          <p:cNvPr id="5"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defPPr>
              <a:defRPr lang="en-US"/>
            </a:defPPr>
            <a:lvl1pPr marL="914400" indent="-914400">
              <a:lnSpc>
                <a:spcPct val="80000"/>
              </a:lnSpc>
              <a:spcBef>
                <a:spcPct val="0"/>
              </a:spcBef>
              <a:defRPr sz="4800" i="1" spc="-1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AU" dirty="0" smtClean="0"/>
              <a:t>process trend</a:t>
            </a:r>
            <a:endParaRPr lang="en-AU" dirty="0"/>
          </a:p>
        </p:txBody>
      </p:sp>
    </p:spTree>
    <p:extLst>
      <p:ext uri="{BB962C8B-B14F-4D97-AF65-F5344CB8AC3E}">
        <p14:creationId xmlns:p14="http://schemas.microsoft.com/office/powerpoint/2010/main" val="2520043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un_shift.png"/>
          <p:cNvPicPr>
            <a:picLocks noChangeAspect="1"/>
          </p:cNvPicPr>
          <p:nvPr/>
        </p:nvPicPr>
        <p:blipFill>
          <a:blip r:embed="rId2" cstate="print"/>
          <a:stretch>
            <a:fillRect/>
          </a:stretch>
        </p:blipFill>
        <p:spPr>
          <a:xfrm>
            <a:off x="1529617" y="0"/>
            <a:ext cx="9132767" cy="5040560"/>
          </a:xfrm>
          <a:prstGeom prst="rect">
            <a:avLst/>
          </a:prstGeom>
        </p:spPr>
      </p:pic>
      <p:sp>
        <p:nvSpPr>
          <p:cNvPr id="4"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defPPr>
              <a:defRPr lang="en-US"/>
            </a:defPPr>
            <a:lvl1pPr marL="914400" indent="-914400">
              <a:lnSpc>
                <a:spcPct val="80000"/>
              </a:lnSpc>
              <a:spcBef>
                <a:spcPct val="0"/>
              </a:spcBef>
              <a:defRPr sz="4800" i="1" spc="-1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AU" dirty="0" smtClean="0"/>
              <a:t>process shift</a:t>
            </a:r>
            <a:endParaRPr lang="en-AU" dirty="0"/>
          </a:p>
        </p:txBody>
      </p:sp>
    </p:spTree>
    <p:extLst>
      <p:ext uri="{BB962C8B-B14F-4D97-AF65-F5344CB8AC3E}">
        <p14:creationId xmlns:p14="http://schemas.microsoft.com/office/powerpoint/2010/main" val="860281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un_extreme.png"/>
          <p:cNvPicPr>
            <a:picLocks noChangeAspect="1"/>
          </p:cNvPicPr>
          <p:nvPr/>
        </p:nvPicPr>
        <p:blipFill>
          <a:blip r:embed="rId2" cstate="print"/>
          <a:stretch>
            <a:fillRect/>
          </a:stretch>
        </p:blipFill>
        <p:spPr>
          <a:xfrm>
            <a:off x="1529617" y="0"/>
            <a:ext cx="9132767" cy="5040560"/>
          </a:xfrm>
          <a:prstGeom prst="rect">
            <a:avLst/>
          </a:prstGeom>
        </p:spPr>
      </p:pic>
      <p:sp>
        <p:nvSpPr>
          <p:cNvPr id="5"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defPPr>
              <a:defRPr lang="en-US"/>
            </a:defPPr>
            <a:lvl1pPr marL="914400" indent="-914400">
              <a:lnSpc>
                <a:spcPct val="80000"/>
              </a:lnSpc>
              <a:spcBef>
                <a:spcPct val="0"/>
              </a:spcBef>
              <a:defRPr sz="4800" i="1" spc="-1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AU" dirty="0" smtClean="0"/>
              <a:t>extreme process variation</a:t>
            </a:r>
            <a:endParaRPr lang="en-AU" dirty="0"/>
          </a:p>
        </p:txBody>
      </p:sp>
    </p:spTree>
    <p:extLst>
      <p:ext uri="{BB962C8B-B14F-4D97-AF65-F5344CB8AC3E}">
        <p14:creationId xmlns:p14="http://schemas.microsoft.com/office/powerpoint/2010/main" val="966716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t>effort visualisation</a:t>
            </a:r>
            <a:br>
              <a:rPr lang="en-AU" sz="2200" spc="-100" dirty="0" smtClean="0"/>
            </a:br>
            <a:r>
              <a:rPr lang="en-AU" spc="-100" dirty="0" smtClean="0">
                <a:solidFill>
                  <a:schemeClr val="bg1"/>
                </a:solidFill>
              </a:rPr>
              <a:t>plot delivered functionality against velocity</a:t>
            </a:r>
            <a:endParaRPr lang="en-AU" sz="2000" spc="-100" dirty="0"/>
          </a:p>
        </p:txBody>
      </p:sp>
    </p:spTree>
    <p:extLst>
      <p:ext uri="{BB962C8B-B14F-4D97-AF65-F5344CB8AC3E}">
        <p14:creationId xmlns:p14="http://schemas.microsoft.com/office/powerpoint/2010/main" val="1119499737"/>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t>velocity</a:t>
            </a:r>
            <a:br>
              <a:rPr lang="en-AU" sz="2200" spc="-100" dirty="0" smtClean="0"/>
            </a:br>
            <a:r>
              <a:rPr lang="en-AU" spc="-100" dirty="0" smtClean="0">
                <a:solidFill>
                  <a:schemeClr val="bg1"/>
                </a:solidFill>
              </a:rPr>
              <a:t>how much work can be delivered per iteration</a:t>
            </a:r>
            <a:endParaRPr lang="en-AU" spc="-100" dirty="0"/>
          </a:p>
        </p:txBody>
      </p:sp>
    </p:spTree>
    <p:extLst>
      <p:ext uri="{BB962C8B-B14F-4D97-AF65-F5344CB8AC3E}">
        <p14:creationId xmlns:p14="http://schemas.microsoft.com/office/powerpoint/2010/main" val="1545157632"/>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rnup.png"/>
          <p:cNvPicPr>
            <a:picLocks noChangeAspect="1"/>
          </p:cNvPicPr>
          <p:nvPr/>
        </p:nvPicPr>
        <p:blipFill>
          <a:blip r:embed="rId2" cstate="print"/>
          <a:stretch>
            <a:fillRect/>
          </a:stretch>
        </p:blipFill>
        <p:spPr>
          <a:xfrm>
            <a:off x="1539128" y="0"/>
            <a:ext cx="9113744" cy="5635331"/>
          </a:xfrm>
          <a:prstGeom prst="rect">
            <a:avLst/>
          </a:prstGeom>
        </p:spPr>
      </p:pic>
      <p:sp>
        <p:nvSpPr>
          <p:cNvPr id="2" name="Title 1"/>
          <p:cNvSpPr>
            <a:spLocks noGrp="1"/>
          </p:cNvSpPr>
          <p:nvPr>
            <p:ph type="title" idx="4294967295"/>
          </p:nvPr>
        </p:nvSpPr>
        <p:spPr>
          <a:xfrm>
            <a:off x="0" y="5634000"/>
            <a:ext cx="12192000" cy="1224000"/>
          </a:xfrm>
          <a:solidFill>
            <a:schemeClr val="tx1">
              <a:alpha val="75000"/>
            </a:schemeClr>
          </a:solidFill>
        </p:spPr>
        <p:txBody>
          <a:bodyPr vert="horz" lIns="91440" tIns="45720" rIns="91440" bIns="45720" rtlCol="0" anchor="ctr">
            <a:noAutofit/>
          </a:bodyPr>
          <a:lstStyle/>
          <a:p>
            <a:pPr marL="914400" indent="-914400">
              <a:lnSpc>
                <a:spcPct val="80000"/>
              </a:lnSpc>
            </a:pPr>
            <a:r>
              <a:rPr lang="en-AU" i="1" cap="none" spc="-10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burnup chart</a:t>
            </a:r>
            <a:endParaRPr lang="en-AU" i="1" cap="none" spc="-1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30935086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t>responding to change </a:t>
            </a:r>
            <a:br>
              <a:rPr lang="en-AU" spc="-100" dirty="0" smtClean="0"/>
            </a:br>
            <a:r>
              <a:rPr lang="en-AU" sz="2200" spc="-100" dirty="0" smtClean="0">
                <a:solidFill>
                  <a:schemeClr val="bg1"/>
                </a:solidFill>
              </a:rPr>
              <a:t>over following a plan</a:t>
            </a:r>
            <a:endParaRPr lang="en-AU" sz="2200" spc="-100" dirty="0">
              <a:solidFill>
                <a:schemeClr val="bg1"/>
              </a:solidFill>
            </a:endParaRPr>
          </a:p>
        </p:txBody>
      </p:sp>
    </p:spTree>
    <p:extLst>
      <p:ext uri="{BB962C8B-B14F-4D97-AF65-F5344CB8AC3E}">
        <p14:creationId xmlns:p14="http://schemas.microsoft.com/office/powerpoint/2010/main" val="531154153"/>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rndown_fine_up.png"/>
          <p:cNvPicPr>
            <a:picLocks noChangeAspect="1"/>
          </p:cNvPicPr>
          <p:nvPr/>
        </p:nvPicPr>
        <p:blipFill>
          <a:blip r:embed="rId2" cstate="print"/>
          <a:stretch>
            <a:fillRect/>
          </a:stretch>
        </p:blipFill>
        <p:spPr>
          <a:xfrm>
            <a:off x="1524000" y="0"/>
            <a:ext cx="9144000" cy="5654039"/>
          </a:xfrm>
          <a:prstGeom prst="rect">
            <a:avLst/>
          </a:prstGeom>
        </p:spPr>
      </p:pic>
      <p:sp>
        <p:nvSpPr>
          <p:cNvPr id="4"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defPPr>
              <a:defRPr lang="en-US"/>
            </a:defPPr>
            <a:lvl1pPr marL="914400" indent="-914400">
              <a:lnSpc>
                <a:spcPct val="80000"/>
              </a:lnSpc>
              <a:spcBef>
                <a:spcPct val="0"/>
              </a:spcBef>
              <a:defRPr sz="4800" i="1" spc="-1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AU" dirty="0" err="1" smtClean="0"/>
              <a:t>burndown</a:t>
            </a:r>
            <a:r>
              <a:rPr lang="en-AU" dirty="0" smtClean="0"/>
              <a:t> chart</a:t>
            </a:r>
            <a:endParaRPr lang="en-AU" dirty="0"/>
          </a:p>
        </p:txBody>
      </p:sp>
    </p:spTree>
    <p:extLst>
      <p:ext uri="{BB962C8B-B14F-4D97-AF65-F5344CB8AC3E}">
        <p14:creationId xmlns:p14="http://schemas.microsoft.com/office/powerpoint/2010/main" val="3347322744"/>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rndown_discovery.png"/>
          <p:cNvPicPr>
            <a:picLocks noChangeAspect="1"/>
          </p:cNvPicPr>
          <p:nvPr/>
        </p:nvPicPr>
        <p:blipFill>
          <a:blip r:embed="rId2" cstate="print"/>
          <a:stretch>
            <a:fillRect/>
          </a:stretch>
        </p:blipFill>
        <p:spPr>
          <a:xfrm>
            <a:off x="1524000" y="0"/>
            <a:ext cx="9144000" cy="5649245"/>
          </a:xfrm>
          <a:prstGeom prst="rect">
            <a:avLst/>
          </a:prstGeom>
        </p:spPr>
      </p:pic>
      <p:sp>
        <p:nvSpPr>
          <p:cNvPr id="5"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defPPr>
              <a:defRPr lang="en-US"/>
            </a:defPPr>
            <a:lvl1pPr marL="914400" indent="-914400">
              <a:lnSpc>
                <a:spcPct val="80000"/>
              </a:lnSpc>
              <a:spcBef>
                <a:spcPct val="0"/>
              </a:spcBef>
              <a:defRPr sz="4800" i="1" spc="-1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AU" dirty="0" smtClean="0"/>
              <a:t>discovery</a:t>
            </a:r>
            <a:endParaRPr lang="en-AU" dirty="0"/>
          </a:p>
        </p:txBody>
      </p:sp>
    </p:spTree>
    <p:extLst>
      <p:ext uri="{BB962C8B-B14F-4D97-AF65-F5344CB8AC3E}">
        <p14:creationId xmlns:p14="http://schemas.microsoft.com/office/powerpoint/2010/main" val="229578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rndown_scope_creep.png"/>
          <p:cNvPicPr>
            <a:picLocks noChangeAspect="1"/>
          </p:cNvPicPr>
          <p:nvPr/>
        </p:nvPicPr>
        <p:blipFill>
          <a:blip r:embed="rId2" cstate="print"/>
          <a:stretch>
            <a:fillRect/>
          </a:stretch>
        </p:blipFill>
        <p:spPr>
          <a:xfrm>
            <a:off x="1524000" y="0"/>
            <a:ext cx="9144000" cy="5654039"/>
          </a:xfrm>
          <a:prstGeom prst="rect">
            <a:avLst/>
          </a:prstGeom>
        </p:spPr>
      </p:pic>
      <p:sp>
        <p:nvSpPr>
          <p:cNvPr id="4"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defPPr>
              <a:defRPr lang="en-US"/>
            </a:defPPr>
            <a:lvl1pPr marL="914400" indent="-914400">
              <a:lnSpc>
                <a:spcPct val="80000"/>
              </a:lnSpc>
              <a:spcBef>
                <a:spcPct val="0"/>
              </a:spcBef>
              <a:defRPr sz="4800" i="1" spc="-1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AU" dirty="0" smtClean="0"/>
              <a:t>scope creep</a:t>
            </a:r>
            <a:endParaRPr lang="en-AU" dirty="0"/>
          </a:p>
        </p:txBody>
      </p:sp>
    </p:spTree>
    <p:extLst>
      <p:ext uri="{BB962C8B-B14F-4D97-AF65-F5344CB8AC3E}">
        <p14:creationId xmlns:p14="http://schemas.microsoft.com/office/powerpoint/2010/main" val="172242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rndown_plateau.png"/>
          <p:cNvPicPr>
            <a:picLocks noChangeAspect="1"/>
          </p:cNvPicPr>
          <p:nvPr/>
        </p:nvPicPr>
        <p:blipFill>
          <a:blip r:embed="rId2" cstate="print"/>
          <a:stretch>
            <a:fillRect/>
          </a:stretch>
        </p:blipFill>
        <p:spPr>
          <a:xfrm>
            <a:off x="1524000" y="0"/>
            <a:ext cx="9144000" cy="5654039"/>
          </a:xfrm>
          <a:prstGeom prst="rect">
            <a:avLst/>
          </a:prstGeom>
        </p:spPr>
      </p:pic>
      <p:sp>
        <p:nvSpPr>
          <p:cNvPr id="5"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defPPr>
              <a:defRPr lang="en-US"/>
            </a:defPPr>
            <a:lvl1pPr marL="914400" indent="-914400">
              <a:lnSpc>
                <a:spcPct val="80000"/>
              </a:lnSpc>
              <a:spcBef>
                <a:spcPct val="0"/>
              </a:spcBef>
              <a:defRPr sz="4800" i="1" spc="-1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AU" dirty="0" smtClean="0"/>
              <a:t>plateau</a:t>
            </a:r>
            <a:endParaRPr lang="en-AU" dirty="0"/>
          </a:p>
        </p:txBody>
      </p:sp>
    </p:spTree>
    <p:extLst>
      <p:ext uri="{BB962C8B-B14F-4D97-AF65-F5344CB8AC3E}">
        <p14:creationId xmlns:p14="http://schemas.microsoft.com/office/powerpoint/2010/main" val="1170226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rndown_too_much.png"/>
          <p:cNvPicPr>
            <a:picLocks noChangeAspect="1"/>
          </p:cNvPicPr>
          <p:nvPr/>
        </p:nvPicPr>
        <p:blipFill>
          <a:blip r:embed="rId2" cstate="print"/>
          <a:stretch>
            <a:fillRect/>
          </a:stretch>
        </p:blipFill>
        <p:spPr>
          <a:xfrm>
            <a:off x="1524000" y="0"/>
            <a:ext cx="9144000" cy="5654039"/>
          </a:xfrm>
          <a:prstGeom prst="rect">
            <a:avLst/>
          </a:prstGeom>
        </p:spPr>
      </p:pic>
      <p:sp>
        <p:nvSpPr>
          <p:cNvPr id="4"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defPPr>
              <a:defRPr lang="en-US"/>
            </a:defPPr>
            <a:lvl1pPr marL="914400" indent="-914400">
              <a:lnSpc>
                <a:spcPct val="80000"/>
              </a:lnSpc>
              <a:spcBef>
                <a:spcPct val="0"/>
              </a:spcBef>
              <a:defRPr sz="4800" i="1" spc="-1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AU" dirty="0" smtClean="0"/>
              <a:t>too many features</a:t>
            </a:r>
            <a:endParaRPr lang="en-AU" dirty="0"/>
          </a:p>
        </p:txBody>
      </p:sp>
    </p:spTree>
    <p:extLst>
      <p:ext uri="{BB962C8B-B14F-4D97-AF65-F5344CB8AC3E}">
        <p14:creationId xmlns:p14="http://schemas.microsoft.com/office/powerpoint/2010/main" val="2126699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rndown_tracking_epics.png"/>
          <p:cNvPicPr>
            <a:picLocks noChangeAspect="1"/>
          </p:cNvPicPr>
          <p:nvPr/>
        </p:nvPicPr>
        <p:blipFill>
          <a:blip r:embed="rId2" cstate="print"/>
          <a:stretch>
            <a:fillRect/>
          </a:stretch>
        </p:blipFill>
        <p:spPr>
          <a:xfrm>
            <a:off x="1524000" y="0"/>
            <a:ext cx="9144000" cy="5663479"/>
          </a:xfrm>
          <a:prstGeom prst="rect">
            <a:avLst/>
          </a:prstGeom>
        </p:spPr>
      </p:pic>
      <p:sp>
        <p:nvSpPr>
          <p:cNvPr id="5"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defPPr>
              <a:defRPr lang="en-US"/>
            </a:defPPr>
            <a:lvl1pPr marL="914400" indent="-914400">
              <a:lnSpc>
                <a:spcPct val="80000"/>
              </a:lnSpc>
              <a:spcBef>
                <a:spcPct val="0"/>
              </a:spcBef>
              <a:defRPr sz="4800" i="1" spc="-1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AU" dirty="0" smtClean="0"/>
              <a:t>tracking epics</a:t>
            </a:r>
            <a:endParaRPr lang="en-AU" dirty="0"/>
          </a:p>
        </p:txBody>
      </p:sp>
    </p:spTree>
    <p:extLst>
      <p:ext uri="{BB962C8B-B14F-4D97-AF65-F5344CB8AC3E}">
        <p14:creationId xmlns:p14="http://schemas.microsoft.com/office/powerpoint/2010/main" val="2847366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a:t>E</a:t>
            </a:r>
            <a:r>
              <a:rPr lang="en-AU" sz="2000" spc="-100" dirty="0" smtClean="0">
                <a:solidFill>
                  <a:schemeClr val="bg1"/>
                </a:solidFill>
              </a:rPr>
              <a:t>van Leybourn</a:t>
            </a:r>
            <a:br>
              <a:rPr lang="en-AU" sz="2000" spc="-100" dirty="0" smtClean="0">
                <a:solidFill>
                  <a:schemeClr val="bg1"/>
                </a:solidFill>
              </a:rPr>
            </a:br>
            <a:r>
              <a:rPr lang="en-AU" sz="2000" spc="-100" dirty="0" smtClean="0">
                <a:solidFill>
                  <a:schemeClr val="bg1"/>
                </a:solidFill>
              </a:rPr>
              <a:t>evan@theagiledirector.com</a:t>
            </a:r>
            <a:br>
              <a:rPr lang="en-AU" sz="2000" spc="-100" dirty="0" smtClean="0">
                <a:solidFill>
                  <a:schemeClr val="bg1"/>
                </a:solidFill>
              </a:rPr>
            </a:br>
            <a:r>
              <a:rPr lang="en-AU" spc="-100" dirty="0" smtClean="0"/>
              <a:t>questions???</a:t>
            </a:r>
            <a:endParaRPr lang="en-AU" sz="2200" spc="-100" dirty="0"/>
          </a:p>
        </p:txBody>
      </p:sp>
    </p:spTree>
    <p:extLst>
      <p:ext uri="{BB962C8B-B14F-4D97-AF65-F5344CB8AC3E}">
        <p14:creationId xmlns:p14="http://schemas.microsoft.com/office/powerpoint/2010/main" val="338849336"/>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rPr>
              <a:t>agile business intelligence</a:t>
            </a:r>
            <a:br>
              <a:rPr lang="en-AU" sz="2200" spc="-100" dirty="0" smtClean="0">
                <a:solidFill>
                  <a:schemeClr val="bg1"/>
                </a:solidFill>
              </a:rPr>
            </a:br>
            <a:r>
              <a:rPr lang="en-AU" spc="-100" dirty="0" smtClean="0"/>
              <a:t>part 3: technical excellence</a:t>
            </a:r>
            <a:endParaRPr lang="en-AU" sz="2200" spc="-100" dirty="0"/>
          </a:p>
        </p:txBody>
      </p:sp>
    </p:spTree>
    <p:extLst>
      <p:ext uri="{BB962C8B-B14F-4D97-AF65-F5344CB8AC3E}">
        <p14:creationId xmlns:p14="http://schemas.microsoft.com/office/powerpoint/2010/main" val="367769991"/>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p:cNvSpPr/>
          <p:nvPr/>
        </p:nvSpPr>
        <p:spPr>
          <a:xfrm>
            <a:off x="1629506" y="476543"/>
            <a:ext cx="8119891" cy="648874"/>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#5</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00" name="Rectangle 99"/>
          <p:cNvSpPr/>
          <p:nvPr/>
        </p:nvSpPr>
        <p:spPr>
          <a:xfrm>
            <a:off x="1629506" y="1312194"/>
            <a:ext cx="8119891" cy="648874"/>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#4</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9" name="Rectangle 98"/>
          <p:cNvSpPr/>
          <p:nvPr/>
        </p:nvSpPr>
        <p:spPr>
          <a:xfrm>
            <a:off x="1629506" y="2133595"/>
            <a:ext cx="8119891" cy="1078527"/>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#3</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8" name="Rectangle 97"/>
          <p:cNvSpPr/>
          <p:nvPr/>
        </p:nvSpPr>
        <p:spPr>
          <a:xfrm>
            <a:off x="1629507" y="3423132"/>
            <a:ext cx="8119891" cy="1688133"/>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#2</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7" name="Rectangle 96"/>
          <p:cNvSpPr/>
          <p:nvPr/>
        </p:nvSpPr>
        <p:spPr>
          <a:xfrm>
            <a:off x="1629508" y="5322272"/>
            <a:ext cx="8119891" cy="1078527"/>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#1</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Flowchart: Magnetic Disk 3"/>
          <p:cNvSpPr/>
          <p:nvPr/>
        </p:nvSpPr>
        <p:spPr>
          <a:xfrm>
            <a:off x="3927231" y="4091348"/>
            <a:ext cx="4267200" cy="973022"/>
          </a:xfrm>
          <a:prstGeom prst="flowChartMagneticDisk">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Staging</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7" name="Flowchart: Magnetic Disk 6"/>
          <p:cNvSpPr/>
          <p:nvPr/>
        </p:nvSpPr>
        <p:spPr>
          <a:xfrm>
            <a:off x="3927231" y="2192216"/>
            <a:ext cx="996462" cy="973015"/>
          </a:xfrm>
          <a:prstGeom prst="flowChartMagneticDisk">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Flowchart: Magnetic Disk 7"/>
          <p:cNvSpPr/>
          <p:nvPr/>
        </p:nvSpPr>
        <p:spPr>
          <a:xfrm>
            <a:off x="5017477" y="2192216"/>
            <a:ext cx="996462" cy="973015"/>
          </a:xfrm>
          <a:prstGeom prst="flowChartMagneticDisk">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Flowchart: Magnetic Disk 8"/>
          <p:cNvSpPr/>
          <p:nvPr/>
        </p:nvSpPr>
        <p:spPr>
          <a:xfrm>
            <a:off x="6107723" y="2192216"/>
            <a:ext cx="996462" cy="973015"/>
          </a:xfrm>
          <a:prstGeom prst="flowChartMagneticDisk">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Flowchart: Magnetic Disk 9"/>
          <p:cNvSpPr/>
          <p:nvPr/>
        </p:nvSpPr>
        <p:spPr>
          <a:xfrm>
            <a:off x="7197969" y="2192215"/>
            <a:ext cx="996462" cy="973015"/>
          </a:xfrm>
          <a:prstGeom prst="flowChartMagneticDisk">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Flowchart: Magnetic Disk 10"/>
          <p:cNvSpPr/>
          <p:nvPr/>
        </p:nvSpPr>
        <p:spPr>
          <a:xfrm>
            <a:off x="3903785" y="5369170"/>
            <a:ext cx="996462" cy="973015"/>
          </a:xfrm>
          <a:prstGeom prst="flowChartMagneticDisk">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Flowchart: Magnetic Disk 11"/>
          <p:cNvSpPr/>
          <p:nvPr/>
        </p:nvSpPr>
        <p:spPr>
          <a:xfrm>
            <a:off x="5017477" y="5369170"/>
            <a:ext cx="996462" cy="973015"/>
          </a:xfrm>
          <a:prstGeom prst="flowChartMagneticDisk">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3" name="Folded Corner 12"/>
          <p:cNvSpPr/>
          <p:nvPr/>
        </p:nvSpPr>
        <p:spPr>
          <a:xfrm rot="10800000">
            <a:off x="6107723" y="5369170"/>
            <a:ext cx="996462" cy="973015"/>
          </a:xfrm>
          <a:prstGeom prst="foldedCorner">
            <a:avLst>
              <a:gd name="adj" fmla="val 34739"/>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smtClean="0">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TextBox 14"/>
          <p:cNvSpPr txBox="1"/>
          <p:nvPr/>
        </p:nvSpPr>
        <p:spPr>
          <a:xfrm>
            <a:off x="6107722" y="5638018"/>
            <a:ext cx="968816" cy="646331"/>
          </a:xfrm>
          <a:prstGeom prst="rect">
            <a:avLst/>
          </a:prstGeom>
          <a:noFill/>
        </p:spPr>
        <p:txBody>
          <a:bodyPr wrap="square" rtlCol="0">
            <a:spAutoFit/>
          </a:bodyPr>
          <a:lstStyle/>
          <a:p>
            <a:pPr algn="ctr"/>
            <a:r>
              <a:rPr lang="en-US"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Data Source</a:t>
            </a:r>
          </a:p>
        </p:txBody>
      </p:sp>
      <p:sp>
        <p:nvSpPr>
          <p:cNvPr id="25" name="Rectangle 24"/>
          <p:cNvSpPr/>
          <p:nvPr/>
        </p:nvSpPr>
        <p:spPr>
          <a:xfrm>
            <a:off x="7197968" y="5369167"/>
            <a:ext cx="996463" cy="9730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6" name="Isosceles Triangle 25"/>
          <p:cNvSpPr/>
          <p:nvPr/>
        </p:nvSpPr>
        <p:spPr>
          <a:xfrm rot="10800000">
            <a:off x="7197968" y="5369164"/>
            <a:ext cx="996462" cy="356773"/>
          </a:xfrm>
          <a:prstGeom prst="triangl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7" name="TextBox 26"/>
          <p:cNvSpPr txBox="1"/>
          <p:nvPr/>
        </p:nvSpPr>
        <p:spPr>
          <a:xfrm>
            <a:off x="7221414" y="5638017"/>
            <a:ext cx="968816" cy="646331"/>
          </a:xfrm>
          <a:prstGeom prst="rect">
            <a:avLst/>
          </a:prstGeom>
          <a:noFill/>
        </p:spPr>
        <p:txBody>
          <a:bodyPr wrap="square" rtlCol="0">
            <a:spAutoFit/>
          </a:bodyPr>
          <a:lstStyle/>
          <a:p>
            <a:pPr algn="ctr"/>
            <a:r>
              <a:rPr lang="en-US"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Data Source</a:t>
            </a:r>
          </a:p>
        </p:txBody>
      </p:sp>
      <p:sp>
        <p:nvSpPr>
          <p:cNvPr id="28" name="Rectangle 27"/>
          <p:cNvSpPr/>
          <p:nvPr/>
        </p:nvSpPr>
        <p:spPr>
          <a:xfrm>
            <a:off x="8288213" y="5369167"/>
            <a:ext cx="996463" cy="9730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9" name="Isosceles Triangle 28"/>
          <p:cNvSpPr/>
          <p:nvPr/>
        </p:nvSpPr>
        <p:spPr>
          <a:xfrm rot="10800000">
            <a:off x="8288213" y="5369164"/>
            <a:ext cx="996462" cy="356773"/>
          </a:xfrm>
          <a:prstGeom prst="triangl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0" name="TextBox 29"/>
          <p:cNvSpPr txBox="1"/>
          <p:nvPr/>
        </p:nvSpPr>
        <p:spPr>
          <a:xfrm>
            <a:off x="8311659" y="5638017"/>
            <a:ext cx="968816" cy="646331"/>
          </a:xfrm>
          <a:prstGeom prst="rect">
            <a:avLst/>
          </a:prstGeom>
          <a:noFill/>
        </p:spPr>
        <p:txBody>
          <a:bodyPr wrap="square" rtlCol="0">
            <a:spAutoFit/>
          </a:bodyPr>
          <a:lstStyle/>
          <a:p>
            <a:pPr algn="ctr"/>
            <a:r>
              <a:rPr lang="en-US"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Data Source</a:t>
            </a:r>
          </a:p>
        </p:txBody>
      </p:sp>
      <p:sp>
        <p:nvSpPr>
          <p:cNvPr id="31" name="Flowchart: Magnetic Disk 30"/>
          <p:cNvSpPr/>
          <p:nvPr/>
        </p:nvSpPr>
        <p:spPr>
          <a:xfrm>
            <a:off x="2836987" y="5369164"/>
            <a:ext cx="996462" cy="973015"/>
          </a:xfrm>
          <a:prstGeom prst="flowChartMagneticDisk">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3" name="Rounded Rectangle 32"/>
          <p:cNvSpPr/>
          <p:nvPr/>
        </p:nvSpPr>
        <p:spPr>
          <a:xfrm>
            <a:off x="3927231" y="1395047"/>
            <a:ext cx="4267200" cy="49236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Metadata</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4" name="Flowchart: Magnetic Disk 33"/>
          <p:cNvSpPr/>
          <p:nvPr/>
        </p:nvSpPr>
        <p:spPr>
          <a:xfrm>
            <a:off x="3923030" y="3470024"/>
            <a:ext cx="4267200" cy="949576"/>
          </a:xfrm>
          <a:prstGeom prst="flowChartMagneticDisk">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Warehouse</a:t>
            </a:r>
          </a:p>
        </p:txBody>
      </p:sp>
      <p:sp>
        <p:nvSpPr>
          <p:cNvPr id="42" name="Rounded Rectangle 41"/>
          <p:cNvSpPr/>
          <p:nvPr/>
        </p:nvSpPr>
        <p:spPr>
          <a:xfrm>
            <a:off x="3927231" y="550979"/>
            <a:ext cx="4267200" cy="49236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Reports</a:t>
            </a:r>
          </a:p>
        </p:txBody>
      </p:sp>
      <p:cxnSp>
        <p:nvCxnSpPr>
          <p:cNvPr id="46" name="Straight Arrow Connector 45"/>
          <p:cNvCxnSpPr>
            <a:stCxn id="31" idx="1"/>
            <a:endCxn id="4" idx="3"/>
          </p:cNvCxnSpPr>
          <p:nvPr/>
        </p:nvCxnSpPr>
        <p:spPr>
          <a:xfrm rot="5400000" flipH="1" flipV="1">
            <a:off x="4545627" y="3853961"/>
            <a:ext cx="304794" cy="272561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1" idx="1"/>
            <a:endCxn id="4" idx="3"/>
          </p:cNvCxnSpPr>
          <p:nvPr/>
        </p:nvCxnSpPr>
        <p:spPr>
          <a:xfrm rot="5400000" flipH="1" flipV="1">
            <a:off x="5079023" y="4387363"/>
            <a:ext cx="304800" cy="1658815"/>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2" idx="1"/>
            <a:endCxn id="4" idx="3"/>
          </p:cNvCxnSpPr>
          <p:nvPr/>
        </p:nvCxnSpPr>
        <p:spPr>
          <a:xfrm rot="5400000" flipH="1" flipV="1">
            <a:off x="5635869" y="4944209"/>
            <a:ext cx="304800" cy="54512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3" idx="2"/>
            <a:endCxn id="4" idx="3"/>
          </p:cNvCxnSpPr>
          <p:nvPr/>
        </p:nvCxnSpPr>
        <p:spPr>
          <a:xfrm rot="16200000" flipV="1">
            <a:off x="6180993" y="4944208"/>
            <a:ext cx="304800" cy="54512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2"/>
          <p:cNvCxnSpPr>
            <a:stCxn id="26" idx="3"/>
            <a:endCxn id="4" idx="3"/>
          </p:cNvCxnSpPr>
          <p:nvPr/>
        </p:nvCxnSpPr>
        <p:spPr>
          <a:xfrm rot="16200000" flipV="1">
            <a:off x="6726118" y="4399083"/>
            <a:ext cx="304794" cy="163536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2"/>
          <p:cNvCxnSpPr>
            <a:stCxn id="29" idx="3"/>
            <a:endCxn id="4" idx="3"/>
          </p:cNvCxnSpPr>
          <p:nvPr/>
        </p:nvCxnSpPr>
        <p:spPr>
          <a:xfrm rot="16200000" flipV="1">
            <a:off x="7271241" y="3853960"/>
            <a:ext cx="304794" cy="272561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52"/>
          <p:cNvCxnSpPr>
            <a:stCxn id="34" idx="1"/>
            <a:endCxn id="7" idx="3"/>
          </p:cNvCxnSpPr>
          <p:nvPr/>
        </p:nvCxnSpPr>
        <p:spPr>
          <a:xfrm rot="16200000" flipV="1">
            <a:off x="5088650" y="2502044"/>
            <a:ext cx="304793" cy="163116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52"/>
          <p:cNvCxnSpPr>
            <a:stCxn id="34" idx="1"/>
            <a:endCxn id="8" idx="3"/>
          </p:cNvCxnSpPr>
          <p:nvPr/>
        </p:nvCxnSpPr>
        <p:spPr>
          <a:xfrm rot="16200000" flipV="1">
            <a:off x="5633773" y="3047167"/>
            <a:ext cx="304793" cy="540922"/>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52"/>
          <p:cNvCxnSpPr>
            <a:stCxn id="34" idx="1"/>
            <a:endCxn id="9" idx="3"/>
          </p:cNvCxnSpPr>
          <p:nvPr/>
        </p:nvCxnSpPr>
        <p:spPr>
          <a:xfrm rot="5400000" flipH="1" flipV="1">
            <a:off x="6178896" y="3042966"/>
            <a:ext cx="304793" cy="549324"/>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52"/>
          <p:cNvCxnSpPr>
            <a:stCxn id="34" idx="1"/>
            <a:endCxn id="10" idx="3"/>
          </p:cNvCxnSpPr>
          <p:nvPr/>
        </p:nvCxnSpPr>
        <p:spPr>
          <a:xfrm rot="5400000" flipH="1" flipV="1">
            <a:off x="6724018" y="2497842"/>
            <a:ext cx="304794" cy="1639570"/>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52"/>
          <p:cNvCxnSpPr>
            <a:stCxn id="33" idx="2"/>
            <a:endCxn id="7" idx="1"/>
          </p:cNvCxnSpPr>
          <p:nvPr/>
        </p:nvCxnSpPr>
        <p:spPr>
          <a:xfrm rot="5400000">
            <a:off x="5090746" y="1222131"/>
            <a:ext cx="304802" cy="1635369"/>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52"/>
          <p:cNvCxnSpPr>
            <a:stCxn id="33" idx="2"/>
            <a:endCxn id="8" idx="1"/>
          </p:cNvCxnSpPr>
          <p:nvPr/>
        </p:nvCxnSpPr>
        <p:spPr>
          <a:xfrm rot="5400000">
            <a:off x="5635869" y="1767254"/>
            <a:ext cx="304802" cy="545123"/>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52"/>
          <p:cNvCxnSpPr>
            <a:stCxn id="33" idx="2"/>
            <a:endCxn id="9" idx="1"/>
          </p:cNvCxnSpPr>
          <p:nvPr/>
        </p:nvCxnSpPr>
        <p:spPr>
          <a:xfrm rot="16200000" flipH="1">
            <a:off x="6180991" y="1767253"/>
            <a:ext cx="304802" cy="545123"/>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52"/>
          <p:cNvCxnSpPr>
            <a:stCxn id="33" idx="2"/>
            <a:endCxn id="10" idx="1"/>
          </p:cNvCxnSpPr>
          <p:nvPr/>
        </p:nvCxnSpPr>
        <p:spPr>
          <a:xfrm rot="16200000" flipH="1">
            <a:off x="6726115" y="1222129"/>
            <a:ext cx="304801" cy="1635369"/>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52"/>
          <p:cNvCxnSpPr>
            <a:stCxn id="33" idx="0"/>
            <a:endCxn id="42" idx="2"/>
          </p:cNvCxnSpPr>
          <p:nvPr/>
        </p:nvCxnSpPr>
        <p:spPr>
          <a:xfrm flipV="1">
            <a:off x="6060831" y="1043346"/>
            <a:ext cx="0" cy="3517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650224"/>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p:cNvSpPr/>
          <p:nvPr/>
        </p:nvSpPr>
        <p:spPr>
          <a:xfrm>
            <a:off x="1629506" y="476543"/>
            <a:ext cx="8119891" cy="648874"/>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#5</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00" name="Rectangle 99"/>
          <p:cNvSpPr/>
          <p:nvPr/>
        </p:nvSpPr>
        <p:spPr>
          <a:xfrm>
            <a:off x="1629506" y="1312194"/>
            <a:ext cx="8119891" cy="648874"/>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#4</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9" name="Rectangle 98"/>
          <p:cNvSpPr/>
          <p:nvPr/>
        </p:nvSpPr>
        <p:spPr>
          <a:xfrm>
            <a:off x="1629506" y="2133595"/>
            <a:ext cx="8119891" cy="1078527"/>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#3</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8" name="Rectangle 97"/>
          <p:cNvSpPr/>
          <p:nvPr/>
        </p:nvSpPr>
        <p:spPr>
          <a:xfrm>
            <a:off x="1629507" y="3423132"/>
            <a:ext cx="8119891" cy="1688133"/>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#2</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7" name="Rectangle 96"/>
          <p:cNvSpPr/>
          <p:nvPr/>
        </p:nvSpPr>
        <p:spPr>
          <a:xfrm>
            <a:off x="1629508" y="5322272"/>
            <a:ext cx="8119891" cy="1078527"/>
          </a:xfrm>
          <a:prstGeom prst="rect">
            <a:avLst/>
          </a:prstGeom>
          <a:solidFill>
            <a:schemeClr val="bg1">
              <a:lumMod val="75000"/>
            </a:schemeClr>
          </a:solidFill>
        </p:spPr>
        <p:style>
          <a:lnRef idx="3">
            <a:schemeClr val="lt1"/>
          </a:lnRef>
          <a:fillRef idx="1">
            <a:schemeClr val="accent4"/>
          </a:fillRef>
          <a:effectRef idx="1">
            <a:schemeClr val="accent4"/>
          </a:effectRef>
          <a:fontRef idx="minor">
            <a:schemeClr val="lt1"/>
          </a:fontRef>
        </p:style>
        <p:txBody>
          <a:bodyPr rtlCol="0" anchor="t"/>
          <a:lstStyle/>
          <a:p>
            <a:r>
              <a:rPr lang="en-US" sz="2800" dirty="0" smtClean="0">
                <a:latin typeface="Roboto Light" panose="02000000000000000000" pitchFamily="2" charset="0"/>
                <a:ea typeface="Roboto Light" panose="02000000000000000000" pitchFamily="2" charset="0"/>
                <a:cs typeface="Roboto Light" panose="02000000000000000000" pitchFamily="2" charset="0"/>
              </a:rPr>
              <a:t>#1</a:t>
            </a:r>
            <a:endParaRPr lang="en-US" sz="28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Flowchart: Magnetic Disk 3"/>
          <p:cNvSpPr/>
          <p:nvPr/>
        </p:nvSpPr>
        <p:spPr>
          <a:xfrm>
            <a:off x="3927231" y="4091348"/>
            <a:ext cx="4267200" cy="973022"/>
          </a:xfrm>
          <a:prstGeom prst="flowChartMagneticDisk">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Staging</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7" name="Flowchart: Magnetic Disk 6"/>
          <p:cNvSpPr/>
          <p:nvPr/>
        </p:nvSpPr>
        <p:spPr>
          <a:xfrm>
            <a:off x="3927231" y="2192216"/>
            <a:ext cx="996462" cy="973015"/>
          </a:xfrm>
          <a:prstGeom prst="flowChartMagneticDisk">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Flowchart: Magnetic Disk 7"/>
          <p:cNvSpPr/>
          <p:nvPr/>
        </p:nvSpPr>
        <p:spPr>
          <a:xfrm>
            <a:off x="5017477" y="2192216"/>
            <a:ext cx="996462" cy="973015"/>
          </a:xfrm>
          <a:prstGeom prst="flowChartMagneticDisk">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Flowchart: Magnetic Disk 8"/>
          <p:cNvSpPr/>
          <p:nvPr/>
        </p:nvSpPr>
        <p:spPr>
          <a:xfrm>
            <a:off x="6107723" y="2192216"/>
            <a:ext cx="996462" cy="973015"/>
          </a:xfrm>
          <a:prstGeom prst="flowChartMagneticDisk">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Flowchart: Magnetic Disk 9"/>
          <p:cNvSpPr/>
          <p:nvPr/>
        </p:nvSpPr>
        <p:spPr>
          <a:xfrm>
            <a:off x="7197969" y="2192215"/>
            <a:ext cx="996462" cy="973015"/>
          </a:xfrm>
          <a:prstGeom prst="flowChartMagneticDisk">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Mart</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Flowchart: Magnetic Disk 10"/>
          <p:cNvSpPr/>
          <p:nvPr/>
        </p:nvSpPr>
        <p:spPr>
          <a:xfrm>
            <a:off x="3903785" y="5369170"/>
            <a:ext cx="996462" cy="973015"/>
          </a:xfrm>
          <a:prstGeom prst="flowChartMagneticDisk">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Flowchart: Magnetic Disk 11"/>
          <p:cNvSpPr/>
          <p:nvPr/>
        </p:nvSpPr>
        <p:spPr>
          <a:xfrm>
            <a:off x="5017477" y="5369170"/>
            <a:ext cx="996462" cy="973015"/>
          </a:xfrm>
          <a:prstGeom prst="flowChartMagneticDisk">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3" name="Folded Corner 12"/>
          <p:cNvSpPr/>
          <p:nvPr/>
        </p:nvSpPr>
        <p:spPr>
          <a:xfrm rot="10800000">
            <a:off x="6107723" y="5369170"/>
            <a:ext cx="996462" cy="973015"/>
          </a:xfrm>
          <a:prstGeom prst="foldedCorner">
            <a:avLst>
              <a:gd name="adj" fmla="val 34739"/>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smtClean="0">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TextBox 14"/>
          <p:cNvSpPr txBox="1"/>
          <p:nvPr/>
        </p:nvSpPr>
        <p:spPr>
          <a:xfrm>
            <a:off x="6107722" y="5638018"/>
            <a:ext cx="968816" cy="646331"/>
          </a:xfrm>
          <a:prstGeom prst="rect">
            <a:avLst/>
          </a:prstGeom>
          <a:noFill/>
        </p:spPr>
        <p:txBody>
          <a:bodyPr wrap="square" rtlCol="0">
            <a:spAutoFit/>
          </a:bodyPr>
          <a:lstStyle/>
          <a:p>
            <a:pPr algn="ctr"/>
            <a:r>
              <a:rPr lang="en-US"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Data Source</a:t>
            </a:r>
          </a:p>
        </p:txBody>
      </p:sp>
      <p:sp>
        <p:nvSpPr>
          <p:cNvPr id="25" name="Rectangle 24"/>
          <p:cNvSpPr/>
          <p:nvPr/>
        </p:nvSpPr>
        <p:spPr>
          <a:xfrm>
            <a:off x="7197968" y="5369167"/>
            <a:ext cx="996463" cy="973018"/>
          </a:xfrm>
          <a:prstGeom prst="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6" name="Isosceles Triangle 25"/>
          <p:cNvSpPr/>
          <p:nvPr/>
        </p:nvSpPr>
        <p:spPr>
          <a:xfrm rot="10800000">
            <a:off x="7197968" y="5369164"/>
            <a:ext cx="996462" cy="356773"/>
          </a:xfrm>
          <a:prstGeom prst="triangle">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7" name="TextBox 26"/>
          <p:cNvSpPr txBox="1"/>
          <p:nvPr/>
        </p:nvSpPr>
        <p:spPr>
          <a:xfrm>
            <a:off x="7221414" y="5638017"/>
            <a:ext cx="968816" cy="646331"/>
          </a:xfrm>
          <a:prstGeom prst="rect">
            <a:avLst/>
          </a:prstGeom>
          <a:noFill/>
        </p:spPr>
        <p:txBody>
          <a:bodyPr wrap="square" rtlCol="0">
            <a:spAutoFit/>
          </a:bodyPr>
          <a:lstStyle/>
          <a:p>
            <a:pPr algn="ctr"/>
            <a:r>
              <a:rPr lang="en-US"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Data Source</a:t>
            </a:r>
          </a:p>
        </p:txBody>
      </p:sp>
      <p:sp>
        <p:nvSpPr>
          <p:cNvPr id="28" name="Rectangle 27"/>
          <p:cNvSpPr/>
          <p:nvPr/>
        </p:nvSpPr>
        <p:spPr>
          <a:xfrm>
            <a:off x="8288213" y="5369167"/>
            <a:ext cx="996463" cy="973018"/>
          </a:xfrm>
          <a:prstGeom prst="rect">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9" name="Isosceles Triangle 28"/>
          <p:cNvSpPr/>
          <p:nvPr/>
        </p:nvSpPr>
        <p:spPr>
          <a:xfrm rot="10800000">
            <a:off x="8288213" y="5369164"/>
            <a:ext cx="996462" cy="356773"/>
          </a:xfrm>
          <a:prstGeom prst="triangle">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0" name="TextBox 29"/>
          <p:cNvSpPr txBox="1"/>
          <p:nvPr/>
        </p:nvSpPr>
        <p:spPr>
          <a:xfrm>
            <a:off x="8311659" y="5638017"/>
            <a:ext cx="968816" cy="646331"/>
          </a:xfrm>
          <a:prstGeom prst="rect">
            <a:avLst/>
          </a:prstGeom>
          <a:noFill/>
        </p:spPr>
        <p:txBody>
          <a:bodyPr wrap="square" rtlCol="0">
            <a:spAutoFit/>
          </a:bodyPr>
          <a:lstStyle/>
          <a:p>
            <a:pPr algn="ctr"/>
            <a:r>
              <a:rPr lang="en-US"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Data Source</a:t>
            </a:r>
          </a:p>
        </p:txBody>
      </p:sp>
      <p:sp>
        <p:nvSpPr>
          <p:cNvPr id="31" name="Flowchart: Magnetic Disk 30"/>
          <p:cNvSpPr/>
          <p:nvPr/>
        </p:nvSpPr>
        <p:spPr>
          <a:xfrm>
            <a:off x="2836987" y="5369164"/>
            <a:ext cx="996462" cy="973015"/>
          </a:xfrm>
          <a:prstGeom prst="flowChartMagneticDisk">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Source</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3" name="Rounded Rectangle 32"/>
          <p:cNvSpPr/>
          <p:nvPr/>
        </p:nvSpPr>
        <p:spPr>
          <a:xfrm>
            <a:off x="3927231" y="1395047"/>
            <a:ext cx="4267200" cy="49236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Metadata</a:t>
            </a:r>
            <a:endParaRPr lang="en-US"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34" name="Flowchart: Magnetic Disk 33"/>
          <p:cNvSpPr/>
          <p:nvPr/>
        </p:nvSpPr>
        <p:spPr>
          <a:xfrm>
            <a:off x="3923030" y="3470024"/>
            <a:ext cx="4267200" cy="949576"/>
          </a:xfrm>
          <a:prstGeom prst="flowChartMagneticDisk">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Data Warehouse</a:t>
            </a:r>
          </a:p>
        </p:txBody>
      </p:sp>
      <p:sp>
        <p:nvSpPr>
          <p:cNvPr id="42" name="Rounded Rectangle 41"/>
          <p:cNvSpPr/>
          <p:nvPr/>
        </p:nvSpPr>
        <p:spPr>
          <a:xfrm>
            <a:off x="3927231" y="550979"/>
            <a:ext cx="4267200" cy="49236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latin typeface="Roboto Light" panose="02000000000000000000" pitchFamily="2" charset="0"/>
                <a:ea typeface="Roboto Light" panose="02000000000000000000" pitchFamily="2" charset="0"/>
                <a:cs typeface="Roboto Light" panose="02000000000000000000" pitchFamily="2" charset="0"/>
              </a:rPr>
              <a:t>Reports</a:t>
            </a:r>
          </a:p>
        </p:txBody>
      </p:sp>
      <p:cxnSp>
        <p:nvCxnSpPr>
          <p:cNvPr id="46" name="Straight Arrow Connector 45"/>
          <p:cNvCxnSpPr>
            <a:stCxn id="31" idx="1"/>
            <a:endCxn id="4" idx="3"/>
          </p:cNvCxnSpPr>
          <p:nvPr/>
        </p:nvCxnSpPr>
        <p:spPr>
          <a:xfrm rot="5400000" flipH="1" flipV="1">
            <a:off x="4545627" y="3853961"/>
            <a:ext cx="304794" cy="272561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1" idx="1"/>
            <a:endCxn id="4" idx="3"/>
          </p:cNvCxnSpPr>
          <p:nvPr/>
        </p:nvCxnSpPr>
        <p:spPr>
          <a:xfrm rot="5400000" flipH="1" flipV="1">
            <a:off x="5079023" y="4387363"/>
            <a:ext cx="304800" cy="1658815"/>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2" idx="1"/>
            <a:endCxn id="4" idx="3"/>
          </p:cNvCxnSpPr>
          <p:nvPr/>
        </p:nvCxnSpPr>
        <p:spPr>
          <a:xfrm rot="5400000" flipH="1" flipV="1">
            <a:off x="5635869" y="4944209"/>
            <a:ext cx="304800" cy="54512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3" idx="2"/>
            <a:endCxn id="4" idx="3"/>
          </p:cNvCxnSpPr>
          <p:nvPr/>
        </p:nvCxnSpPr>
        <p:spPr>
          <a:xfrm rot="16200000" flipV="1">
            <a:off x="6180993" y="4944208"/>
            <a:ext cx="304800" cy="54512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2"/>
          <p:cNvCxnSpPr>
            <a:stCxn id="26" idx="3"/>
            <a:endCxn id="4" idx="3"/>
          </p:cNvCxnSpPr>
          <p:nvPr/>
        </p:nvCxnSpPr>
        <p:spPr>
          <a:xfrm rot="16200000" flipV="1">
            <a:off x="6726118" y="4399083"/>
            <a:ext cx="304794" cy="163536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2"/>
          <p:cNvCxnSpPr>
            <a:stCxn id="29" idx="3"/>
            <a:endCxn id="4" idx="3"/>
          </p:cNvCxnSpPr>
          <p:nvPr/>
        </p:nvCxnSpPr>
        <p:spPr>
          <a:xfrm rot="16200000" flipV="1">
            <a:off x="7271241" y="3853960"/>
            <a:ext cx="304794" cy="272561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52"/>
          <p:cNvCxnSpPr>
            <a:stCxn id="34" idx="1"/>
            <a:endCxn id="7" idx="3"/>
          </p:cNvCxnSpPr>
          <p:nvPr/>
        </p:nvCxnSpPr>
        <p:spPr>
          <a:xfrm rot="16200000" flipV="1">
            <a:off x="5088650" y="2502044"/>
            <a:ext cx="304793" cy="163116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52"/>
          <p:cNvCxnSpPr>
            <a:stCxn id="34" idx="1"/>
            <a:endCxn id="8" idx="3"/>
          </p:cNvCxnSpPr>
          <p:nvPr/>
        </p:nvCxnSpPr>
        <p:spPr>
          <a:xfrm rot="16200000" flipV="1">
            <a:off x="5633773" y="3047167"/>
            <a:ext cx="304793" cy="540922"/>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52"/>
          <p:cNvCxnSpPr>
            <a:stCxn id="34" idx="1"/>
            <a:endCxn id="9" idx="3"/>
          </p:cNvCxnSpPr>
          <p:nvPr/>
        </p:nvCxnSpPr>
        <p:spPr>
          <a:xfrm rot="5400000" flipH="1" flipV="1">
            <a:off x="6178896" y="3042966"/>
            <a:ext cx="304793" cy="549324"/>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52"/>
          <p:cNvCxnSpPr>
            <a:stCxn id="34" idx="1"/>
            <a:endCxn id="10" idx="3"/>
          </p:cNvCxnSpPr>
          <p:nvPr/>
        </p:nvCxnSpPr>
        <p:spPr>
          <a:xfrm rot="5400000" flipH="1" flipV="1">
            <a:off x="6724018" y="2497842"/>
            <a:ext cx="304794" cy="1639570"/>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52"/>
          <p:cNvCxnSpPr>
            <a:stCxn id="33" idx="2"/>
            <a:endCxn id="7" idx="1"/>
          </p:cNvCxnSpPr>
          <p:nvPr/>
        </p:nvCxnSpPr>
        <p:spPr>
          <a:xfrm rot="5400000">
            <a:off x="5090746" y="1222131"/>
            <a:ext cx="304802" cy="1635369"/>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52"/>
          <p:cNvCxnSpPr>
            <a:stCxn id="33" idx="2"/>
            <a:endCxn id="8" idx="1"/>
          </p:cNvCxnSpPr>
          <p:nvPr/>
        </p:nvCxnSpPr>
        <p:spPr>
          <a:xfrm rot="5400000">
            <a:off x="5635869" y="1767254"/>
            <a:ext cx="304802" cy="545123"/>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52"/>
          <p:cNvCxnSpPr>
            <a:stCxn id="33" idx="2"/>
            <a:endCxn id="9" idx="1"/>
          </p:cNvCxnSpPr>
          <p:nvPr/>
        </p:nvCxnSpPr>
        <p:spPr>
          <a:xfrm rot="16200000" flipH="1">
            <a:off x="6180991" y="1767253"/>
            <a:ext cx="304802" cy="545123"/>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52"/>
          <p:cNvCxnSpPr>
            <a:stCxn id="33" idx="2"/>
            <a:endCxn id="10" idx="1"/>
          </p:cNvCxnSpPr>
          <p:nvPr/>
        </p:nvCxnSpPr>
        <p:spPr>
          <a:xfrm rot="16200000" flipH="1">
            <a:off x="6726115" y="1222129"/>
            <a:ext cx="304801" cy="1635369"/>
          </a:xfrm>
          <a:prstGeom prst="bent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52"/>
          <p:cNvCxnSpPr>
            <a:stCxn id="33" idx="0"/>
            <a:endCxn id="42" idx="2"/>
          </p:cNvCxnSpPr>
          <p:nvPr/>
        </p:nvCxnSpPr>
        <p:spPr>
          <a:xfrm flipV="1">
            <a:off x="6060831" y="1043346"/>
            <a:ext cx="0" cy="3517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2156270"/>
      </p:ext>
    </p:extLst>
  </p:cSld>
  <p:clrMapOvr>
    <a:masterClrMapping/>
  </p:clrMapOvr>
  <mc:AlternateContent xmlns:mc="http://schemas.openxmlformats.org/markup-compatibility/2006" xmlns:p14="http://schemas.microsoft.com/office/powerpoint/2010/main">
    <mc:Choice Requires="p14">
      <p:transition spd="slow" p14:dur="2000" advTm="0">
        <p:dissolve/>
      </p:transition>
    </mc:Choice>
    <mc:Fallback xmlns="">
      <p:transition spd="slow" advTm="0">
        <p:dissolv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1669</TotalTime>
  <Words>1487</Words>
  <Application>Microsoft Office PowerPoint</Application>
  <PresentationFormat>Widescreen</PresentationFormat>
  <Paragraphs>400</Paragraphs>
  <Slides>186</Slides>
  <Notes>1</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186</vt:i4>
      </vt:variant>
    </vt:vector>
  </HeadingPairs>
  <TitlesOfParts>
    <vt:vector size="192" baseType="lpstr">
      <vt:lpstr>Arial</vt:lpstr>
      <vt:lpstr>Calibri</vt:lpstr>
      <vt:lpstr>Helvetica</vt:lpstr>
      <vt:lpstr>Roboto Light</vt:lpstr>
      <vt:lpstr>Times New Roman</vt:lpstr>
      <vt:lpstr>Office Theme</vt:lpstr>
      <vt:lpstr>AGILE BUSINESS INTELLIGENCE Evan Leybourn</vt:lpstr>
      <vt:lpstr>Evan Leybourn  lean / agile business leader and author  Singapore  @eleybourn  http://theagiledirector.com</vt:lpstr>
      <vt:lpstr>agile business intelligence part 1: introduction to agile</vt:lpstr>
      <vt:lpstr>PowerPoint Presentation</vt:lpstr>
      <vt:lpstr>PowerPoint Presentation</vt:lpstr>
      <vt:lpstr>individuals and interactions over processes and tools</vt:lpstr>
      <vt:lpstr>working software  over comprehensive documentation</vt:lpstr>
      <vt:lpstr>customer collaboration  over contract negotiation</vt:lpstr>
      <vt:lpstr>responding to change  over following a plan</vt:lpstr>
      <vt:lpstr>our highest priority is to satisfy the customer through early and continuous delivery of valuable software.</vt:lpstr>
      <vt:lpstr>welcome changing requirements, even late in development. agile processes harness change for the customer's competitive advantage.</vt:lpstr>
      <vt:lpstr>deliver working software frequently, from a couple of weeks to a couple of months, with a preference to the shorter timescale.</vt:lpstr>
      <vt:lpstr>business people and developers must work together daily throughout the project.</vt:lpstr>
      <vt:lpstr>build projects around motivated individuals. give them the environment and support they need, and trust them to get the job done.</vt:lpstr>
      <vt:lpstr>the most efficient and effective method of conveying information to and within a development team is face-to-face conversation.</vt:lpstr>
      <vt:lpstr>working software is the primary measure of progress.</vt:lpstr>
      <vt:lpstr>agile processes promote sustainable development. the sponsors, developers, and users should be able to maintain a constant pace indefinitely.</vt:lpstr>
      <vt:lpstr>continuous attention to technical excellence and good design enhances agility.</vt:lpstr>
      <vt:lpstr>simplicity--the art of maximizing the amount of work not done--is essential.</vt:lpstr>
      <vt:lpstr>the best architectures, requirements, and designs emerge from self-organizing teams.</vt:lpstr>
      <vt:lpstr>at regular intervals, the team reflects on how to become more effective, then tunes and adjusts its behaviour accordingly.</vt:lpstr>
      <vt:lpstr>lean principles 1. eliminate waste</vt:lpstr>
      <vt:lpstr>lean principles 2. amplify learning</vt:lpstr>
      <vt:lpstr>lean principles 3. decide as late as possible</vt:lpstr>
      <vt:lpstr>lean principles 4. deliver as fast as possible</vt:lpstr>
      <vt:lpstr>lean principles 5. empower the team</vt:lpstr>
      <vt:lpstr>lean principles 6. build integrity in</vt:lpstr>
      <vt:lpstr>lean principles 7. see the whole</vt:lpstr>
      <vt:lpstr>business change via sustained effort across the organisation</vt:lpstr>
      <vt:lpstr>Adaptive software development (ASD), Agile Business Management, Agile modelling, Agile Unified Process, Behaviour Driven Development (BDD), Crystal Clear, Disciplined agile delivery, Dynamic Systems Development Method (DSDM), Extreme Programming (XP), Feature Driven Development (FDD), Kanban, Lean Software Development, Rapid  Application Development (RAD), IBM - Rational Unified Process (RUP), Scrum, Scrum-ban, Test Driven Development (TDD) and more… </vt:lpstr>
      <vt:lpstr>mura: unevenness muri: overburden muda: waste understanding waste</vt:lpstr>
      <vt:lpstr>the 7 wastes transport inventory motion waiting overproduction over processing defects</vt:lpstr>
      <vt:lpstr>common agile mistakes  agile means no documentation</vt:lpstr>
      <vt:lpstr>common agile mistakes not measuring, monitoring or correcting</vt:lpstr>
      <vt:lpstr>common agile mistakes assuming you can do more with less</vt:lpstr>
      <vt:lpstr>common agile mistakes skimping on training and education</vt:lpstr>
      <vt:lpstr>common agile mistakes  lacking an executive sponsor</vt:lpstr>
      <vt:lpstr>common agile mistakes thinking agile is faster or easy</vt:lpstr>
      <vt:lpstr>common agile mistakes start with a tool</vt:lpstr>
      <vt:lpstr>common agile mistakes failing to scale</vt:lpstr>
      <vt:lpstr>common agile mistakes assuming agile = scrum</vt:lpstr>
      <vt:lpstr>PowerPoint Presentation</vt:lpstr>
      <vt:lpstr>7 +/- 2 typical team size </vt:lpstr>
      <vt:lpstr>has an interest in the work &amp; is kept up to date involved parties (chickens)</vt:lpstr>
      <vt:lpstr>committed parties (pigs) "do" the work &amp; are responsible for the release</vt:lpstr>
      <vt:lpstr>PowerPoint Presentation</vt:lpstr>
      <vt:lpstr>Evan Leybourn evan@theagiledirector.com questions???</vt:lpstr>
      <vt:lpstr>agile business intelligence part 2: flow</vt:lpstr>
      <vt:lpstr>PowerPoint Presentation</vt:lpstr>
      <vt:lpstr>PowerPoint Presentation</vt:lpstr>
      <vt:lpstr>value stream mapping defines the ‘as-is’ steps &amp; roles for each task</vt:lpstr>
      <vt:lpstr>value added time spent on outcomes for the customer</vt:lpstr>
      <vt:lpstr>non-value added time spent between steps</vt:lpstr>
      <vt:lpstr>1. gather preliminary information 2. product quantity routing analysis 3. group customers and materials 4. sort product families by sequence 5. choose one value stream to start</vt:lpstr>
      <vt:lpstr>6. create an operations flow chart 7. walk the shop floor 8. collect the data 9. construct the vsm 10. summarize the data to get the big picture</vt:lpstr>
      <vt:lpstr>PowerPoint Presentation</vt:lpstr>
      <vt:lpstr>PowerPoint Presentation</vt:lpstr>
      <vt:lpstr>kanban (かんばん) workflow monitoring &amp; visualisation</vt:lpstr>
      <vt:lpstr>can be as simple or complex as required the flow of value through the system</vt:lpstr>
      <vt:lpstr>work in progress limit concurrent work and promote workflow</vt:lpstr>
      <vt:lpstr>“pull” all ready tasks to wip limit pull</vt:lpstr>
      <vt:lpstr>PowerPoint Presentation</vt:lpstr>
      <vt:lpstr>PowerPoint Presentation</vt:lpstr>
      <vt:lpstr>PowerPoint Presentation</vt:lpstr>
      <vt:lpstr>PowerPoint Presentation</vt:lpstr>
      <vt:lpstr>PowerPoint Presentation</vt:lpstr>
      <vt:lpstr>class of service expedite fixed delivery intangible class</vt:lpstr>
      <vt:lpstr>tasks with upstream dependencies blocked</vt:lpstr>
      <vt:lpstr>PowerPoint Presentation</vt:lpstr>
      <vt:lpstr>identify &amp; resolve bottlenecks through low wip limits and strict process flow</vt:lpstr>
      <vt:lpstr>production levelling  constant rate of flow through all states</vt:lpstr>
      <vt:lpstr>cycle time average time to complete a task from start</vt:lpstr>
      <vt:lpstr>lead time average time to complete a task from request</vt:lpstr>
      <vt:lpstr>progress monitoring cumulative flow diagram statistical run chart burndown/up chart</vt:lpstr>
      <vt:lpstr>plot delivered functionality against duration effort visualisation</vt:lpstr>
      <vt:lpstr>PowerPoint Presentation</vt:lpstr>
      <vt:lpstr>PowerPoint Presentation</vt:lpstr>
      <vt:lpstr>PowerPoint Presentation</vt:lpstr>
      <vt:lpstr>PowerPoint Presentation</vt:lpstr>
      <vt:lpstr>PowerPoint Presentation</vt:lpstr>
      <vt:lpstr>PowerPoint Presentation</vt:lpstr>
      <vt:lpstr>plot cycle time against average duration visualisation</vt:lpstr>
      <vt:lpstr>PowerPoint Presentation</vt:lpstr>
      <vt:lpstr>PowerPoint Presentation</vt:lpstr>
      <vt:lpstr>PowerPoint Presentation</vt:lpstr>
      <vt:lpstr>PowerPoint Presentation</vt:lpstr>
      <vt:lpstr>effort visualisation plot delivered functionality against velocity</vt:lpstr>
      <vt:lpstr>velocity how much work can be delivered per iteration</vt:lpstr>
      <vt:lpstr>burnup chart</vt:lpstr>
      <vt:lpstr>PowerPoint Presentation</vt:lpstr>
      <vt:lpstr>PowerPoint Presentation</vt:lpstr>
      <vt:lpstr>PowerPoint Presentation</vt:lpstr>
      <vt:lpstr>PowerPoint Presentation</vt:lpstr>
      <vt:lpstr>PowerPoint Presentation</vt:lpstr>
      <vt:lpstr>PowerPoint Presentation</vt:lpstr>
      <vt:lpstr>Evan Leybourn evan@theagiledirector.com questions???</vt:lpstr>
      <vt:lpstr>agile business intelligence part 3: technical excellence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raw output of any database, website, log files or other data source</vt:lpstr>
      <vt:lpstr>information: processed data for human usage</vt:lpstr>
      <vt:lpstr>requirements reports data mart data source what is your cadence?</vt:lpstr>
      <vt:lpstr>incremental data acquisition starts with strong information management</vt:lpstr>
      <vt:lpstr>3 types of data data you own data you can access data you can infer</vt:lpstr>
      <vt:lpstr>data sources are everywhere databases, spreadsheets, websites, documents, log files, email</vt:lpstr>
      <vt:lpstr>acquisition aligns to your cadence and informs how “agile” you can be</vt:lpstr>
      <vt:lpstr>PowerPoint Presentation</vt:lpstr>
      <vt:lpstr>incrementally build a data dictionary part of your definition of done</vt:lpstr>
      <vt:lpstr>feature driven development for business intelligence</vt:lpstr>
      <vt:lpstr>1. develop overall model (system) 2. build feature list (project) 3. plan by feature (iteration) 4. design by feature (iteration) 5. build by feature (iteration)</vt:lpstr>
      <vt:lpstr>develop overall model  - high level scope - domain walkthrough &amp; peer review - merge into complete    system model </vt:lpstr>
      <vt:lpstr>build feature list  - split domain into subject areas - separate into business activities - separate into individual    features</vt:lpstr>
      <vt:lpstr>plan by feature  - assign features to data models - assign data models to    developers</vt:lpstr>
      <vt:lpstr>design by feature  - select features for the iteration  - build sequence diagrams (Kanban) - inspect and review the    design </vt:lpstr>
      <vt:lpstr>build by feature  - develop each feature  - unit test  - deploy feature</vt:lpstr>
      <vt:lpstr>agile estimation first order estimate - using story points</vt:lpstr>
      <vt:lpstr>PowerPoint Presentation</vt:lpstr>
      <vt:lpstr>1, 2, 3, 5, 8, 13, 20, 40, 100 simplified fibonacci sequence</vt:lpstr>
      <vt:lpstr>expert opinion the team member with specific domain knowledge e.g. dba estimating database tasks</vt:lpstr>
      <vt:lpstr>comparison comparing a task to another, estimated, task e.g. task a is about twice the effort of task b</vt:lpstr>
      <vt:lpstr>components break a large task into small sub-tasks e.g. break report into data mart, metadata, navigation, etc.</vt:lpstr>
      <vt:lpstr>planning poker everyone plays a card representing their estimate everyone participates to reach consensus</vt:lpstr>
      <vt:lpstr>estimates must not be mentioned during planning discussion to avoid anchoring</vt:lpstr>
      <vt:lpstr>staff overhead: non project time estimated leave, illness, breaks, meetings etc. generic industry modifier: 25%</vt:lpstr>
      <vt:lpstr>duration calculation story cost x  (overhead + 1) x (estimate risk + 1) estimate risk is optional</vt:lpstr>
      <vt:lpstr>for example 4 x (25% + 1) x (50%+ 1) = 4 x 1.25 x 1.5 = 5 to 7.5 hours</vt:lpstr>
      <vt:lpstr>plan, design &amp; estimate tasks agile planning process</vt:lpstr>
      <vt:lpstr>PowerPoint Presentation</vt:lpstr>
      <vt:lpstr>plan, design &amp; estimate tasks constraining principles</vt:lpstr>
      <vt:lpstr>constraining principles technical  develop by feature  regular inspections  configuration management  regular builds  test the system  regular refactoring  common code standards  clear system metaphor</vt:lpstr>
      <vt:lpstr>constraining principles organisational  pair programming  feature teams  technical ownership  understand the customer  transparency with the customer</vt:lpstr>
      <vt:lpstr>pair programming: coder + reviewer build</vt:lpstr>
      <vt:lpstr>test–driven development</vt:lpstr>
      <vt:lpstr>test coverage functions, boundary cases, user interface &amp; performance</vt:lpstr>
      <vt:lpstr>test types defect, usability, functionality &amp; data</vt:lpstr>
      <vt:lpstr>PowerPoint Presentation</vt:lpstr>
      <vt:lpstr>continuous build, testing &amp; release continuous integration</vt:lpstr>
      <vt:lpstr>per story or at fixed intervals deploy</vt:lpstr>
      <vt:lpstr>differs by organisation what does  “done”  mean?</vt:lpstr>
      <vt:lpstr>definition of “done” documentation? uat? built / compiled?</vt:lpstr>
      <vt:lpstr>what does “not done” mean? the primary measure of progress</vt:lpstr>
      <vt:lpstr>Evan Leybourn evan@theagiledirector.com questions???</vt:lpstr>
      <vt:lpstr>agile business intelligence part 4: agile project planning</vt:lpstr>
      <vt:lpstr>beginning the process agile projects have minimal initiation</vt:lpstr>
      <vt:lpstr>reduce risk &amp;  uncertainty by defining the high level scope</vt:lpstr>
      <vt:lpstr>align to strategic goals, &amp; technical frameworks skills gap analysis &amp; recruitment</vt:lpstr>
      <vt:lpstr>the development team should be  engaged during initiation</vt:lpstr>
      <vt:lpstr>customer is fully aware of their responsibilities customers share accountability for delivery</vt:lpstr>
      <vt:lpstr>- “how much is this going to cost?” - “as much as you’re willing to spend.”</vt:lpstr>
      <vt:lpstr>- “how long is this going to take?” - “as long as is necessary.”</vt:lpstr>
      <vt:lpstr>- “what am i going to get?” - “whatever you tell us you want.”</vt:lpstr>
      <vt:lpstr>work in priority order, release quickly &amp; monitor cycle time fixed cost</vt:lpstr>
      <vt:lpstr>work in priority order  fixed time</vt:lpstr>
      <vt:lpstr>fixed scope focus on backlog definition and estimation</vt:lpstr>
      <vt:lpstr>fixed cost and time calculate total cost against cycle time</vt:lpstr>
      <vt:lpstr>fixed cost and scope increase the estimate risk during initiation</vt:lpstr>
      <vt:lpstr>fixed time and scope allocation additional time into the schedule</vt:lpstr>
      <vt:lpstr>fixed cost, time and scope cancel the project</vt:lpstr>
      <vt:lpstr>scrum * iterative product development * 1-4 week sprints * formal roles (product owner &amp; scrum master) * timeboxed meetings</vt:lpstr>
      <vt:lpstr>PowerPoint Presentation</vt:lpstr>
      <vt:lpstr>define user stories as a ... i need ... so i can ...</vt:lpstr>
      <vt:lpstr>invest characteristics independent &amp; self-contained</vt:lpstr>
      <vt:lpstr>invest characteristics negotiable &amp; flexible</vt:lpstr>
      <vt:lpstr>invest characteristics valuable to the customer</vt:lpstr>
      <vt:lpstr>invest characteristics estimatable and clearly defined</vt:lpstr>
      <vt:lpstr>invest characteristics small – between ½ - 2 days</vt:lpstr>
      <vt:lpstr>invest characteristics testable with defined qc metrics</vt:lpstr>
      <vt:lpstr>create an ordered product backlog (in low detail) allow customers to slowly define their needs</vt:lpstr>
      <vt:lpstr>PowerPoint Presentation</vt:lpstr>
      <vt:lpstr>inspect and adapt kaizen (改善)</vt:lpstr>
      <vt:lpstr>what went well? retrospective / quality circle</vt:lpstr>
      <vt:lpstr>add actionable tasks to the backlog what could be improved?</vt:lpstr>
      <vt:lpstr>kaizen emphasises teamwork, discipline &amp; morale</vt:lpstr>
      <vt:lpstr>present &amp; review completed work to the customer  regular review</vt:lpstr>
      <vt:lpstr>what did you do yesterday? daily stand-up</vt:lpstr>
      <vt:lpstr>what will you do today? daily stand-up</vt:lpstr>
      <vt:lpstr>are there any issues? daily stand-up</vt:lpstr>
      <vt:lpstr>summary stand-up for large teams</vt:lpstr>
      <vt:lpstr>1. do not send defective products to the subsequent process 2. the subsequent process comes to withdraw only what is      needed 3. produce only the exact quantity withdrawn by the subsequent      process 4. equalise, or level, the production 5. kanban is a means to fine tuning 6. stabilize and rationalize the process</vt:lpstr>
      <vt:lpstr>Evan Leybourn evan@theagiledirector.com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Evan</dc:creator>
  <cp:lastModifiedBy>eleybourn@gmail.com</cp:lastModifiedBy>
  <cp:revision>101</cp:revision>
  <dcterms:created xsi:type="dcterms:W3CDTF">2013-07-12T06:19:15Z</dcterms:created>
  <dcterms:modified xsi:type="dcterms:W3CDTF">2015-12-29T12:17:44Z</dcterms:modified>
</cp:coreProperties>
</file>